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5"/>
  </p:notesMasterIdLst>
  <p:sldIdLst>
    <p:sldId id="256" r:id="rId3"/>
    <p:sldId id="365" r:id="rId4"/>
    <p:sldId id="369" r:id="rId5"/>
    <p:sldId id="346" r:id="rId6"/>
    <p:sldId id="373" r:id="rId7"/>
    <p:sldId id="361" r:id="rId8"/>
    <p:sldId id="354" r:id="rId9"/>
    <p:sldId id="355" r:id="rId10"/>
    <p:sldId id="356" r:id="rId11"/>
    <p:sldId id="357" r:id="rId12"/>
    <p:sldId id="367" r:id="rId13"/>
    <p:sldId id="358" r:id="rId14"/>
    <p:sldId id="359" r:id="rId15"/>
    <p:sldId id="351" r:id="rId16"/>
    <p:sldId id="368" r:id="rId17"/>
    <p:sldId id="360" r:id="rId18"/>
    <p:sldId id="352" r:id="rId19"/>
    <p:sldId id="370" r:id="rId20"/>
    <p:sldId id="372" r:id="rId21"/>
    <p:sldId id="366" r:id="rId22"/>
    <p:sldId id="350" r:id="rId23"/>
    <p:sldId id="32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7F7F7F"/>
    <a:srgbClr val="235888"/>
    <a:srgbClr val="000000"/>
    <a:srgbClr val="4472C4"/>
    <a:srgbClr val="286498"/>
    <a:srgbClr val="A6A6A6"/>
    <a:srgbClr val="4D9CD7"/>
    <a:srgbClr val="2AB7FF"/>
    <a:srgbClr val="8D87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62665" autoAdjust="0"/>
  </p:normalViewPr>
  <p:slideViewPr>
    <p:cSldViewPr snapToGrid="0">
      <p:cViewPr varScale="1">
        <p:scale>
          <a:sx n="64" d="100"/>
          <a:sy n="64" d="100"/>
        </p:scale>
        <p:origin x="1206" y="54"/>
      </p:cViewPr>
      <p:guideLst/>
    </p:cSldViewPr>
  </p:slideViewPr>
  <p:outlineViewPr>
    <p:cViewPr>
      <p:scale>
        <a:sx n="33" d="100"/>
        <a:sy n="33" d="100"/>
      </p:scale>
      <p:origin x="0" y="-90"/>
    </p:cViewPr>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62EC5C-B790-41F2-807F-322F5DB5BEEC}" type="doc">
      <dgm:prSet loTypeId="urn:microsoft.com/office/officeart/2005/8/layout/chevron1" loCatId="process" qsTypeId="urn:microsoft.com/office/officeart/2005/8/quickstyle/simple1" qsCatId="simple" csTypeId="urn:microsoft.com/office/officeart/2005/8/colors/accent1_2" csCatId="accent1" phldr="1"/>
      <dgm:spPr/>
    </dgm:pt>
    <dgm:pt modelId="{B3D2D6CF-871A-4C35-B73E-CD2388EBE6BC}">
      <dgm:prSet phldrT="[Text]"/>
      <dgm:spPr>
        <a:solidFill>
          <a:srgbClr val="5095D1"/>
        </a:solidFill>
      </dgm:spPr>
      <dgm:t>
        <a:bodyPr/>
        <a:lstStyle/>
        <a:p>
          <a:r>
            <a:rPr lang="en-US" dirty="0"/>
            <a:t>“A picture of Satya Nadella happy”</a:t>
          </a:r>
        </a:p>
      </dgm:t>
    </dgm:pt>
    <dgm:pt modelId="{F4692AAD-0525-4A47-80E3-79D61116590E}" type="parTrans" cxnId="{B69BB727-714C-45A1-AC56-530DEECF0830}">
      <dgm:prSet/>
      <dgm:spPr/>
      <dgm:t>
        <a:bodyPr/>
        <a:lstStyle/>
        <a:p>
          <a:endParaRPr lang="en-US"/>
        </a:p>
      </dgm:t>
    </dgm:pt>
    <dgm:pt modelId="{47679D6A-CB4C-4C43-B9F3-4963B7542735}" type="sibTrans" cxnId="{B69BB727-714C-45A1-AC56-530DEECF0830}">
      <dgm:prSet/>
      <dgm:spPr/>
      <dgm:t>
        <a:bodyPr/>
        <a:lstStyle/>
        <a:p>
          <a:endParaRPr lang="en-US"/>
        </a:p>
      </dgm:t>
    </dgm:pt>
    <dgm:pt modelId="{5CD85E8A-5A13-41B2-A22C-B3855516C79F}">
      <dgm:prSet phldrT="[Text]"/>
      <dgm:spPr>
        <a:solidFill>
          <a:srgbClr val="5095D1"/>
        </a:solidFill>
      </dgm:spPr>
      <dgm:t>
        <a:bodyPr/>
        <a:lstStyle/>
        <a:p>
          <a:r>
            <a:rPr lang="en-US" dirty="0"/>
            <a:t>Image of person</a:t>
          </a:r>
        </a:p>
      </dgm:t>
    </dgm:pt>
    <dgm:pt modelId="{BD36E8A8-2819-4360-A7C2-3BF660BE5784}" type="parTrans" cxnId="{09B7A682-84D9-4DAF-A2AC-98F5EAB91F0C}">
      <dgm:prSet/>
      <dgm:spPr/>
      <dgm:t>
        <a:bodyPr/>
        <a:lstStyle/>
        <a:p>
          <a:endParaRPr lang="en-US"/>
        </a:p>
      </dgm:t>
    </dgm:pt>
    <dgm:pt modelId="{18FC8032-3AAA-4CCD-B2A2-B5A6AB20B09E}" type="sibTrans" cxnId="{09B7A682-84D9-4DAF-A2AC-98F5EAB91F0C}">
      <dgm:prSet/>
      <dgm:spPr/>
      <dgm:t>
        <a:bodyPr/>
        <a:lstStyle/>
        <a:p>
          <a:endParaRPr lang="en-US"/>
        </a:p>
      </dgm:t>
    </dgm:pt>
    <dgm:pt modelId="{0D3F0157-F71C-4740-BEFE-86F5ABBA8409}">
      <dgm:prSet phldrT="[Text]"/>
      <dgm:spPr>
        <a:solidFill>
          <a:srgbClr val="7F7F7F"/>
        </a:solidFill>
      </dgm:spPr>
      <dgm:t>
        <a:bodyPr/>
        <a:lstStyle/>
        <a:p>
          <a:r>
            <a:rPr lang="en-US" dirty="0"/>
            <a:t>Emotional readings</a:t>
          </a:r>
        </a:p>
      </dgm:t>
    </dgm:pt>
    <dgm:pt modelId="{0524DAD5-10CB-4881-BF36-7751A94D16D7}" type="parTrans" cxnId="{24D13358-D1DB-47A8-AD07-00AD22E84255}">
      <dgm:prSet/>
      <dgm:spPr/>
      <dgm:t>
        <a:bodyPr/>
        <a:lstStyle/>
        <a:p>
          <a:endParaRPr lang="en-US"/>
        </a:p>
      </dgm:t>
    </dgm:pt>
    <dgm:pt modelId="{7B8D6AB6-E6C0-4415-95DC-0B2C98CD98EC}" type="sibTrans" cxnId="{24D13358-D1DB-47A8-AD07-00AD22E84255}">
      <dgm:prSet/>
      <dgm:spPr/>
      <dgm:t>
        <a:bodyPr/>
        <a:lstStyle/>
        <a:p>
          <a:endParaRPr lang="en-US"/>
        </a:p>
      </dgm:t>
    </dgm:pt>
    <dgm:pt modelId="{2DF907B7-8940-406D-8D2B-B957D990EA3B}">
      <dgm:prSet phldrT="[Text]"/>
      <dgm:spPr>
        <a:solidFill>
          <a:srgbClr val="7F7F7F"/>
        </a:solidFill>
      </dgm:spPr>
      <dgm:t>
        <a:bodyPr/>
        <a:lstStyle/>
        <a:p>
          <a:r>
            <a:rPr lang="en-US" dirty="0"/>
            <a:t>“x% sure that this person is [highest emotion]”</a:t>
          </a:r>
        </a:p>
      </dgm:t>
    </dgm:pt>
    <dgm:pt modelId="{EA37DF86-8A09-4B9F-B73A-4536EE3491F5}" type="parTrans" cxnId="{BBC4CA3D-6634-419A-BBCC-8D202A9E71F2}">
      <dgm:prSet/>
      <dgm:spPr/>
      <dgm:t>
        <a:bodyPr/>
        <a:lstStyle/>
        <a:p>
          <a:endParaRPr lang="en-US"/>
        </a:p>
      </dgm:t>
    </dgm:pt>
    <dgm:pt modelId="{6AF89942-9761-488A-927A-3D9F7CD62E48}" type="sibTrans" cxnId="{BBC4CA3D-6634-419A-BBCC-8D202A9E71F2}">
      <dgm:prSet/>
      <dgm:spPr/>
      <dgm:t>
        <a:bodyPr/>
        <a:lstStyle/>
        <a:p>
          <a:endParaRPr lang="en-US"/>
        </a:p>
      </dgm:t>
    </dgm:pt>
    <dgm:pt modelId="{0DC9C4C3-1D03-4D21-A2D0-DF5F6D56D712}">
      <dgm:prSet phldrT="[Text]"/>
      <dgm:spPr>
        <a:solidFill>
          <a:srgbClr val="5095D1"/>
        </a:solidFill>
      </dgm:spPr>
      <dgm:t>
        <a:bodyPr/>
        <a:lstStyle/>
        <a:p>
          <a:r>
            <a:rPr lang="en-US" dirty="0"/>
            <a:t>This is about </a:t>
          </a:r>
          <a:r>
            <a:rPr lang="en-US"/>
            <a:t>a person</a:t>
          </a:r>
          <a:endParaRPr lang="en-US" dirty="0"/>
        </a:p>
      </dgm:t>
    </dgm:pt>
    <dgm:pt modelId="{34AE3AA5-8DD8-42BC-9D4F-432C6A280F2A}" type="parTrans" cxnId="{52CDB3D1-EDE1-46DE-8081-5F420B738943}">
      <dgm:prSet/>
      <dgm:spPr/>
      <dgm:t>
        <a:bodyPr/>
        <a:lstStyle/>
        <a:p>
          <a:endParaRPr lang="en-US"/>
        </a:p>
      </dgm:t>
    </dgm:pt>
    <dgm:pt modelId="{4AD9A202-7B4D-462E-80F0-9657CE2F542A}" type="sibTrans" cxnId="{52CDB3D1-EDE1-46DE-8081-5F420B738943}">
      <dgm:prSet/>
      <dgm:spPr/>
      <dgm:t>
        <a:bodyPr/>
        <a:lstStyle/>
        <a:p>
          <a:endParaRPr lang="en-US"/>
        </a:p>
      </dgm:t>
    </dgm:pt>
    <dgm:pt modelId="{9363E4A8-78F7-4FEF-B057-B3CDB6CD8715}" type="pres">
      <dgm:prSet presAssocID="{0062EC5C-B790-41F2-807F-322F5DB5BEEC}" presName="Name0" presStyleCnt="0">
        <dgm:presLayoutVars>
          <dgm:dir/>
          <dgm:animLvl val="lvl"/>
          <dgm:resizeHandles val="exact"/>
        </dgm:presLayoutVars>
      </dgm:prSet>
      <dgm:spPr/>
    </dgm:pt>
    <dgm:pt modelId="{63DCAEBA-43FD-4418-9239-32AD36FFCC8E}" type="pres">
      <dgm:prSet presAssocID="{B3D2D6CF-871A-4C35-B73E-CD2388EBE6BC}" presName="parTxOnly" presStyleLbl="node1" presStyleIdx="0" presStyleCnt="5">
        <dgm:presLayoutVars>
          <dgm:chMax val="0"/>
          <dgm:chPref val="0"/>
          <dgm:bulletEnabled val="1"/>
        </dgm:presLayoutVars>
      </dgm:prSet>
      <dgm:spPr/>
    </dgm:pt>
    <dgm:pt modelId="{22DA54D5-5A9B-48CD-ADF9-BB4B75AB91D6}" type="pres">
      <dgm:prSet presAssocID="{47679D6A-CB4C-4C43-B9F3-4963B7542735}" presName="parTxOnlySpace" presStyleCnt="0"/>
      <dgm:spPr/>
    </dgm:pt>
    <dgm:pt modelId="{6B91B679-52CB-4E89-9551-E124E6B0C3D5}" type="pres">
      <dgm:prSet presAssocID="{0DC9C4C3-1D03-4D21-A2D0-DF5F6D56D712}" presName="parTxOnly" presStyleLbl="node1" presStyleIdx="1" presStyleCnt="5">
        <dgm:presLayoutVars>
          <dgm:chMax val="0"/>
          <dgm:chPref val="0"/>
          <dgm:bulletEnabled val="1"/>
        </dgm:presLayoutVars>
      </dgm:prSet>
      <dgm:spPr/>
    </dgm:pt>
    <dgm:pt modelId="{AFE6F282-CB11-4A0A-928F-77E314B87928}" type="pres">
      <dgm:prSet presAssocID="{4AD9A202-7B4D-462E-80F0-9657CE2F542A}" presName="parTxOnlySpace" presStyleCnt="0"/>
      <dgm:spPr/>
    </dgm:pt>
    <dgm:pt modelId="{E6CD8EDA-97B5-4D07-B73E-4CF2AE99D5C7}" type="pres">
      <dgm:prSet presAssocID="{5CD85E8A-5A13-41B2-A22C-B3855516C79F}" presName="parTxOnly" presStyleLbl="node1" presStyleIdx="2" presStyleCnt="5">
        <dgm:presLayoutVars>
          <dgm:chMax val="0"/>
          <dgm:chPref val="0"/>
          <dgm:bulletEnabled val="1"/>
        </dgm:presLayoutVars>
      </dgm:prSet>
      <dgm:spPr/>
    </dgm:pt>
    <dgm:pt modelId="{FAA0E8F5-400D-4D97-A0CA-B72E756F7604}" type="pres">
      <dgm:prSet presAssocID="{18FC8032-3AAA-4CCD-B2A2-B5A6AB20B09E}" presName="parTxOnlySpace" presStyleCnt="0"/>
      <dgm:spPr/>
    </dgm:pt>
    <dgm:pt modelId="{9EDFDF46-9902-4841-82E8-57DFC3F76972}" type="pres">
      <dgm:prSet presAssocID="{0D3F0157-F71C-4740-BEFE-86F5ABBA8409}" presName="parTxOnly" presStyleLbl="node1" presStyleIdx="3" presStyleCnt="5">
        <dgm:presLayoutVars>
          <dgm:chMax val="0"/>
          <dgm:chPref val="0"/>
          <dgm:bulletEnabled val="1"/>
        </dgm:presLayoutVars>
      </dgm:prSet>
      <dgm:spPr/>
    </dgm:pt>
    <dgm:pt modelId="{45F4DBE6-AA43-4164-A71E-A3267266411A}" type="pres">
      <dgm:prSet presAssocID="{7B8D6AB6-E6C0-4415-95DC-0B2C98CD98EC}" presName="parTxOnlySpace" presStyleCnt="0"/>
      <dgm:spPr/>
    </dgm:pt>
    <dgm:pt modelId="{918278CC-AC9F-4E41-9839-628649F15432}" type="pres">
      <dgm:prSet presAssocID="{2DF907B7-8940-406D-8D2B-B957D990EA3B}" presName="parTxOnly" presStyleLbl="node1" presStyleIdx="4" presStyleCnt="5">
        <dgm:presLayoutVars>
          <dgm:chMax val="0"/>
          <dgm:chPref val="0"/>
          <dgm:bulletEnabled val="1"/>
        </dgm:presLayoutVars>
      </dgm:prSet>
      <dgm:spPr/>
    </dgm:pt>
  </dgm:ptLst>
  <dgm:cxnLst>
    <dgm:cxn modelId="{B69BB727-714C-45A1-AC56-530DEECF0830}" srcId="{0062EC5C-B790-41F2-807F-322F5DB5BEEC}" destId="{B3D2D6CF-871A-4C35-B73E-CD2388EBE6BC}" srcOrd="0" destOrd="0" parTransId="{F4692AAD-0525-4A47-80E3-79D61116590E}" sibTransId="{47679D6A-CB4C-4C43-B9F3-4963B7542735}"/>
    <dgm:cxn modelId="{BBC4CA3D-6634-419A-BBCC-8D202A9E71F2}" srcId="{0062EC5C-B790-41F2-807F-322F5DB5BEEC}" destId="{2DF907B7-8940-406D-8D2B-B957D990EA3B}" srcOrd="4" destOrd="0" parTransId="{EA37DF86-8A09-4B9F-B73A-4536EE3491F5}" sibTransId="{6AF89942-9761-488A-927A-3D9F7CD62E48}"/>
    <dgm:cxn modelId="{01DA7546-13E7-4AAE-BC78-624CE2B9EC4C}" type="presOf" srcId="{0D3F0157-F71C-4740-BEFE-86F5ABBA8409}" destId="{9EDFDF46-9902-4841-82E8-57DFC3F76972}" srcOrd="0" destOrd="0" presId="urn:microsoft.com/office/officeart/2005/8/layout/chevron1"/>
    <dgm:cxn modelId="{246AE456-5FE7-4D97-B073-B3A53C258DDA}" type="presOf" srcId="{2DF907B7-8940-406D-8D2B-B957D990EA3B}" destId="{918278CC-AC9F-4E41-9839-628649F15432}" srcOrd="0" destOrd="0" presId="urn:microsoft.com/office/officeart/2005/8/layout/chevron1"/>
    <dgm:cxn modelId="{24D13358-D1DB-47A8-AD07-00AD22E84255}" srcId="{0062EC5C-B790-41F2-807F-322F5DB5BEEC}" destId="{0D3F0157-F71C-4740-BEFE-86F5ABBA8409}" srcOrd="3" destOrd="0" parTransId="{0524DAD5-10CB-4881-BF36-7751A94D16D7}" sibTransId="{7B8D6AB6-E6C0-4415-95DC-0B2C98CD98EC}"/>
    <dgm:cxn modelId="{09B7A682-84D9-4DAF-A2AC-98F5EAB91F0C}" srcId="{0062EC5C-B790-41F2-807F-322F5DB5BEEC}" destId="{5CD85E8A-5A13-41B2-A22C-B3855516C79F}" srcOrd="2" destOrd="0" parTransId="{BD36E8A8-2819-4360-A7C2-3BF660BE5784}" sibTransId="{18FC8032-3AAA-4CCD-B2A2-B5A6AB20B09E}"/>
    <dgm:cxn modelId="{DE3283B5-FF36-412A-BCF7-C55CA0D04856}" type="presOf" srcId="{B3D2D6CF-871A-4C35-B73E-CD2388EBE6BC}" destId="{63DCAEBA-43FD-4418-9239-32AD36FFCC8E}" srcOrd="0" destOrd="0" presId="urn:microsoft.com/office/officeart/2005/8/layout/chevron1"/>
    <dgm:cxn modelId="{51CA5BC1-643C-4946-A0A1-B25E2053CAD0}" type="presOf" srcId="{0DC9C4C3-1D03-4D21-A2D0-DF5F6D56D712}" destId="{6B91B679-52CB-4E89-9551-E124E6B0C3D5}" srcOrd="0" destOrd="0" presId="urn:microsoft.com/office/officeart/2005/8/layout/chevron1"/>
    <dgm:cxn modelId="{9A47E5C8-9869-4076-91A8-B0587EEBA26E}" type="presOf" srcId="{0062EC5C-B790-41F2-807F-322F5DB5BEEC}" destId="{9363E4A8-78F7-4FEF-B057-B3CDB6CD8715}" srcOrd="0" destOrd="0" presId="urn:microsoft.com/office/officeart/2005/8/layout/chevron1"/>
    <dgm:cxn modelId="{99A015CA-4D50-4E63-850D-7A4C5278A331}" type="presOf" srcId="{5CD85E8A-5A13-41B2-A22C-B3855516C79F}" destId="{E6CD8EDA-97B5-4D07-B73E-4CF2AE99D5C7}" srcOrd="0" destOrd="0" presId="urn:microsoft.com/office/officeart/2005/8/layout/chevron1"/>
    <dgm:cxn modelId="{52CDB3D1-EDE1-46DE-8081-5F420B738943}" srcId="{0062EC5C-B790-41F2-807F-322F5DB5BEEC}" destId="{0DC9C4C3-1D03-4D21-A2D0-DF5F6D56D712}" srcOrd="1" destOrd="0" parTransId="{34AE3AA5-8DD8-42BC-9D4F-432C6A280F2A}" sibTransId="{4AD9A202-7B4D-462E-80F0-9657CE2F542A}"/>
    <dgm:cxn modelId="{68BB4982-CC5C-4686-9F4C-2800DD737D4D}" type="presParOf" srcId="{9363E4A8-78F7-4FEF-B057-B3CDB6CD8715}" destId="{63DCAEBA-43FD-4418-9239-32AD36FFCC8E}" srcOrd="0" destOrd="0" presId="urn:microsoft.com/office/officeart/2005/8/layout/chevron1"/>
    <dgm:cxn modelId="{FB22CF1F-AED9-4476-81C3-E863AC740D28}" type="presParOf" srcId="{9363E4A8-78F7-4FEF-B057-B3CDB6CD8715}" destId="{22DA54D5-5A9B-48CD-ADF9-BB4B75AB91D6}" srcOrd="1" destOrd="0" presId="urn:microsoft.com/office/officeart/2005/8/layout/chevron1"/>
    <dgm:cxn modelId="{E75BD97D-7067-4642-9E14-D3AF5306F20F}" type="presParOf" srcId="{9363E4A8-78F7-4FEF-B057-B3CDB6CD8715}" destId="{6B91B679-52CB-4E89-9551-E124E6B0C3D5}" srcOrd="2" destOrd="0" presId="urn:microsoft.com/office/officeart/2005/8/layout/chevron1"/>
    <dgm:cxn modelId="{27F53B0B-C515-4BA4-A91B-9F29B1536DFA}" type="presParOf" srcId="{9363E4A8-78F7-4FEF-B057-B3CDB6CD8715}" destId="{AFE6F282-CB11-4A0A-928F-77E314B87928}" srcOrd="3" destOrd="0" presId="urn:microsoft.com/office/officeart/2005/8/layout/chevron1"/>
    <dgm:cxn modelId="{2BB380D3-0E1B-4BBE-B64A-68655054E9DB}" type="presParOf" srcId="{9363E4A8-78F7-4FEF-B057-B3CDB6CD8715}" destId="{E6CD8EDA-97B5-4D07-B73E-4CF2AE99D5C7}" srcOrd="4" destOrd="0" presId="urn:microsoft.com/office/officeart/2005/8/layout/chevron1"/>
    <dgm:cxn modelId="{A98EDC01-F447-4CBF-B538-A8C590FA6C02}" type="presParOf" srcId="{9363E4A8-78F7-4FEF-B057-B3CDB6CD8715}" destId="{FAA0E8F5-400D-4D97-A0CA-B72E756F7604}" srcOrd="5" destOrd="0" presId="urn:microsoft.com/office/officeart/2005/8/layout/chevron1"/>
    <dgm:cxn modelId="{A76F115D-1D32-442C-8DB6-A9265D2716FB}" type="presParOf" srcId="{9363E4A8-78F7-4FEF-B057-B3CDB6CD8715}" destId="{9EDFDF46-9902-4841-82E8-57DFC3F76972}" srcOrd="6" destOrd="0" presId="urn:microsoft.com/office/officeart/2005/8/layout/chevron1"/>
    <dgm:cxn modelId="{A7E7D01F-F7AA-4018-900C-7EF5EA01C547}" type="presParOf" srcId="{9363E4A8-78F7-4FEF-B057-B3CDB6CD8715}" destId="{45F4DBE6-AA43-4164-A71E-A3267266411A}" srcOrd="7" destOrd="0" presId="urn:microsoft.com/office/officeart/2005/8/layout/chevron1"/>
    <dgm:cxn modelId="{E952C081-3B24-4A17-8F89-28CB389A5106}" type="presParOf" srcId="{9363E4A8-78F7-4FEF-B057-B3CDB6CD8715}" destId="{918278CC-AC9F-4E41-9839-628649F1543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DCAEBA-43FD-4418-9239-32AD36FFCC8E}">
      <dsp:nvSpPr>
        <dsp:cNvPr id="0" name=""/>
        <dsp:cNvSpPr/>
      </dsp:nvSpPr>
      <dsp:spPr>
        <a:xfrm>
          <a:off x="2683"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dsp:txBody>
      <dsp:txXfrm>
        <a:off x="480383" y="137484"/>
        <a:ext cx="1433101" cy="955400"/>
      </dsp:txXfrm>
    </dsp:sp>
    <dsp:sp modelId="{6B91B679-52CB-4E89-9551-E124E6B0C3D5}">
      <dsp:nvSpPr>
        <dsp:cNvPr id="0" name=""/>
        <dsp:cNvSpPr/>
      </dsp:nvSpPr>
      <dsp:spPr>
        <a:xfrm>
          <a:off x="2152335"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about </a:t>
          </a:r>
          <a:r>
            <a:rPr lang="en-US" sz="1500" kern="1200"/>
            <a:t>a person</a:t>
          </a:r>
          <a:endParaRPr lang="en-US" sz="1500" kern="1200" dirty="0"/>
        </a:p>
      </dsp:txBody>
      <dsp:txXfrm>
        <a:off x="2630035" y="137484"/>
        <a:ext cx="1433101" cy="955400"/>
      </dsp:txXfrm>
    </dsp:sp>
    <dsp:sp modelId="{E6CD8EDA-97B5-4D07-B73E-4CF2AE99D5C7}">
      <dsp:nvSpPr>
        <dsp:cNvPr id="0" name=""/>
        <dsp:cNvSpPr/>
      </dsp:nvSpPr>
      <dsp:spPr>
        <a:xfrm>
          <a:off x="4301986" y="137484"/>
          <a:ext cx="2388501" cy="955400"/>
        </a:xfrm>
        <a:prstGeom prst="chevron">
          <a:avLst/>
        </a:prstGeom>
        <a:solidFill>
          <a:srgbClr val="5095D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dsp:txBody>
      <dsp:txXfrm>
        <a:off x="4779686" y="137484"/>
        <a:ext cx="1433101" cy="955400"/>
      </dsp:txXfrm>
    </dsp:sp>
    <dsp:sp modelId="{9EDFDF46-9902-4841-82E8-57DFC3F76972}">
      <dsp:nvSpPr>
        <dsp:cNvPr id="0" name=""/>
        <dsp:cNvSpPr/>
      </dsp:nvSpPr>
      <dsp:spPr>
        <a:xfrm>
          <a:off x="6451638" y="137484"/>
          <a:ext cx="2388501" cy="95540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dsp:txBody>
      <dsp:txXfrm>
        <a:off x="6929338" y="137484"/>
        <a:ext cx="1433101" cy="955400"/>
      </dsp:txXfrm>
    </dsp:sp>
    <dsp:sp modelId="{918278CC-AC9F-4E41-9839-628649F15432}">
      <dsp:nvSpPr>
        <dsp:cNvPr id="0" name=""/>
        <dsp:cNvSpPr/>
      </dsp:nvSpPr>
      <dsp:spPr>
        <a:xfrm>
          <a:off x="8601289" y="137484"/>
          <a:ext cx="2388501" cy="955400"/>
        </a:xfrm>
        <a:prstGeom prst="chevron">
          <a:avLst/>
        </a:prstGeom>
        <a:solidFill>
          <a:srgbClr val="7F7F7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dsp:txBody>
      <dsp:txXfrm>
        <a:off x="9078989" y="137484"/>
        <a:ext cx="1433101" cy="9554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5/8/2017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trysentiment"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cognitive-services/en-us/applica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your details above.</a:t>
            </a:r>
          </a:p>
          <a:p>
            <a:endParaRPr lang="en-US" dirty="0"/>
          </a:p>
          <a:p>
            <a:r>
              <a:rPr lang="en-US" dirty="0"/>
              <a:t>Each slide contains example script in the notes.  Once confident with the content, you can use the headings in the notes as cues</a:t>
            </a:r>
            <a:r>
              <a:rPr lang="en-US" baseline="0" dirty="0"/>
              <a:t> to ad-lib the content in your own words.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Academic</a:t>
            </a:r>
          </a:p>
          <a:p>
            <a:r>
              <a:rPr lang="en-US" dirty="0"/>
              <a:t>The Academic APIs draw on knowledge to allow for sophisticated auto-completion experiences by interpreting text and adding annotations, they also do queries against Academic knowledge, returning structured entities, then allow for the return of statistic data around those results, and also allow you to find if two pieces of text are portraying the same concepts and also search for a specific graph pattern.</a:t>
            </a:r>
          </a:p>
          <a:p>
            <a:r>
              <a:rPr lang="en-US" b="1" dirty="0"/>
              <a:t>CLICK – Entity Linking</a:t>
            </a:r>
          </a:p>
          <a:p>
            <a:r>
              <a:rPr lang="en-US" dirty="0"/>
              <a:t>This API can use recognized entities (about which knowledge can be found, e.g. on Wikipedia) used throughout a piece of text and link together those which are the same, based on context.</a:t>
            </a:r>
          </a:p>
          <a:p>
            <a:r>
              <a:rPr lang="en-US" b="1" dirty="0"/>
              <a:t>CLICK – Knowledge Exploration</a:t>
            </a:r>
          </a:p>
          <a:p>
            <a:r>
              <a:rPr lang="en-US" dirty="0"/>
              <a:t>Similar to the Academic APIs, these APIs interpret language as structured queries, enable auto-completion, retrieve information about real-world entities, and provide attribute statistics.</a:t>
            </a:r>
          </a:p>
          <a:p>
            <a:r>
              <a:rPr lang="en-US" b="1" dirty="0"/>
              <a:t>CLICK – </a:t>
            </a:r>
            <a:r>
              <a:rPr lang="en-US" b="1" dirty="0" err="1"/>
              <a:t>QnA</a:t>
            </a:r>
            <a:r>
              <a:rPr lang="en-US" b="1" dirty="0"/>
              <a:t> Maker</a:t>
            </a:r>
          </a:p>
          <a:p>
            <a:r>
              <a:rPr lang="en-US" dirty="0"/>
              <a:t>This service can be used initially to extract regularly published FAQ Q&amp;As and re-present them as a conversational bot interface or other interactive interface.  The underlying model is trained on existing Q&amp;As and can be manually adjusted.</a:t>
            </a:r>
          </a:p>
          <a:p>
            <a:r>
              <a:rPr lang="en-US" b="1" dirty="0"/>
              <a:t>CLICK – Recommendations</a:t>
            </a:r>
          </a:p>
          <a:p>
            <a:r>
              <a:rPr lang="en-US" dirty="0"/>
              <a:t>Perhaps one of the most heard-about uses of automated knowledge, these APIs can, given a history of data, give suggestions of items previously associated together (perhaps in a store purchase), show other relevant items based on previous users’ activity, or items personalized to the user’s own previous activity. </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047634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Autosuggest</a:t>
            </a:r>
          </a:p>
          <a:p>
            <a:r>
              <a:rPr lang="en-US" dirty="0"/>
              <a:t>Add to your app or website by using Autosuggest on the text a user is typing to help them complete it more quickly</a:t>
            </a:r>
          </a:p>
          <a:p>
            <a:r>
              <a:rPr lang="en-US" b="1" dirty="0"/>
              <a:t>CLICK – Image Search</a:t>
            </a:r>
          </a:p>
          <a:p>
            <a:r>
              <a:rPr lang="en-US" dirty="0"/>
              <a:t>Image Search does what you’d expect, but you can also specify geographic market, safe search options, color, freshness, type, license type and size.  You’ll get back </a:t>
            </a:r>
            <a:r>
              <a:rPr lang="en-US" dirty="0" err="1"/>
              <a:t>Urls</a:t>
            </a:r>
            <a:r>
              <a:rPr lang="en-US" dirty="0"/>
              <a:t>, including one for the hosting page of the image.</a:t>
            </a:r>
          </a:p>
          <a:p>
            <a:r>
              <a:rPr lang="en-US" b="1" dirty="0"/>
              <a:t>CLICK – News Search</a:t>
            </a:r>
          </a:p>
          <a:p>
            <a:r>
              <a:rPr lang="en-US" dirty="0"/>
              <a:t>Search for news, getting back an image, provider info, URLs, categories and date.</a:t>
            </a:r>
          </a:p>
          <a:p>
            <a:r>
              <a:rPr lang="en-US" b="1" dirty="0"/>
              <a:t>CLICK – Video Search</a:t>
            </a:r>
          </a:p>
          <a:p>
            <a:r>
              <a:rPr lang="en-US" dirty="0"/>
              <a:t>Search with text for video optionally specifying market, safe search level, pricing, freshness, resolution and length.  Get back the </a:t>
            </a:r>
            <a:r>
              <a:rPr lang="en-US" dirty="0" err="1"/>
              <a:t>Url</a:t>
            </a:r>
            <a:r>
              <a:rPr lang="en-US" dirty="0"/>
              <a:t>, author info, length, format and even view count.</a:t>
            </a:r>
          </a:p>
          <a:p>
            <a:r>
              <a:rPr lang="en-US" b="1" dirty="0"/>
              <a:t>CLICK – Web Search</a:t>
            </a:r>
          </a:p>
          <a:p>
            <a:r>
              <a:rPr lang="en-US" dirty="0"/>
              <a:t>And of course, you can do a web search, optionally filtering down to images, news, video and web pages.</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56647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you’ve likely gathered, all the results come from the Cognitive services as structured data using JSON.  The services themselves are available as REST end-points.  This makes it incredibly easy to access the services from any device with a TCP/IP heartbeat and some basic text processing. The data returned is in a logical hierarchy.  Often some services do similar things or include the results from one or more other services in which case there’s typically a consistent format for the data used for the same data entities across different calls.</a:t>
            </a:r>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518665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Many runtimes supporting HTTP</a:t>
            </a:r>
          </a:p>
          <a:p>
            <a:r>
              <a:rPr lang="en-US" dirty="0"/>
              <a:t>As a result of the REST access and JSON format of the data for Cognitive Services, you can use pretty much any runtime that can make an connect to the internet an form an HTTP call. Of course image, audio and video I/O will require appropriate hardware and OS capabilities. </a:t>
            </a:r>
          </a:p>
          <a:p>
            <a:r>
              <a:rPr lang="en-US" b="1" dirty="0"/>
              <a:t>CLICK – Languages</a:t>
            </a:r>
          </a:p>
          <a:p>
            <a:r>
              <a:rPr lang="en-US" dirty="0"/>
              <a:t>So you could use JavaScript, C#/NET, PHP, node.js, </a:t>
            </a:r>
            <a:r>
              <a:rPr lang="en-US" dirty="0" err="1"/>
              <a:t>etc</a:t>
            </a:r>
            <a:endParaRPr lang="en-US" dirty="0"/>
          </a:p>
          <a:p>
            <a:r>
              <a:rPr lang="en-US" b="1" dirty="0"/>
              <a:t>CLICK - Serialization</a:t>
            </a:r>
          </a:p>
          <a:p>
            <a:r>
              <a:rPr lang="en-US" dirty="0"/>
              <a:t>Typically you will need to do some JSON parsing and this is often made extremely simple by the use of libraries like Json.NET or an NPM packages for node.  You could even roll your own quickly for use with basic data parsing.</a:t>
            </a:r>
          </a:p>
          <a:p>
            <a:endParaRPr lang="en-US"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2231712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1.2</a:t>
            </a:r>
          </a:p>
          <a:p>
            <a:endParaRPr lang="en-US" dirty="0"/>
          </a:p>
          <a:p>
            <a:r>
              <a:rPr lang="en-US" dirty="0"/>
              <a:t>Let’s see how easy it is to get going with a call to Cognitive Services…</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2625519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Samples and Free Trials</a:t>
            </a:r>
          </a:p>
          <a:p>
            <a:r>
              <a:rPr lang="en-US" dirty="0"/>
              <a:t>There are interactive sample demos available on the Cognitive Services website which you can use to get a taste for the services.  There are also free trials available for many of the services provided a generous quantity of calls to the REST services.  This will get you up and running in development very quickly.</a:t>
            </a:r>
          </a:p>
          <a:p>
            <a:r>
              <a:rPr lang="en-US" b="1" dirty="0"/>
              <a:t>CLICK – Full subscriptions on Azure</a:t>
            </a:r>
          </a:p>
          <a:p>
            <a:r>
              <a:rPr lang="en-US" dirty="0"/>
              <a:t>Once you are underway with your development or ready for production and need to go beyond the free trial quantities, you can subscribe to various levels of services.  These are managed through the Azure Portal.</a:t>
            </a:r>
          </a:p>
          <a:p>
            <a:r>
              <a:rPr lang="en-US" b="1" dirty="0"/>
              <a:t>CLICK – Paste JSON</a:t>
            </a:r>
          </a:p>
          <a:p>
            <a:r>
              <a:rPr lang="en-US" dirty="0"/>
              <a:t>In recent editions of Visual Studio you can easily take JSON copied from the Cognitive Services website and use the ‘Paste JSON as a Class’ feature to instantly create a C# class that can hold serialized JSON.</a:t>
            </a:r>
          </a:p>
          <a:p>
            <a:r>
              <a:rPr lang="en-US" b="1" dirty="0"/>
              <a:t>CLICK – Key safety</a:t>
            </a:r>
          </a:p>
          <a:p>
            <a:r>
              <a:rPr lang="en-US" dirty="0"/>
              <a:t>You’ll see demos here were we put the keys to services directly into client applications.  In practice you would not do this as it would expose your subscription to abuse by unauthorized users.  The key would typically be stored in your server based end-point which would proxy calls to the Cognitive Services.  You would then likely take steps to authenticate users to your back end.</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41771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discuss a specific scenario which will use 5 Cognitive Services together!</a:t>
            </a:r>
          </a:p>
          <a:p>
            <a:endParaRPr lang="en-US" dirty="0"/>
          </a:p>
          <a:p>
            <a:r>
              <a:rPr lang="en-US" dirty="0"/>
              <a:t>In this scenario you are a researcher and you want to easily find various images for use in some content you are creating.</a:t>
            </a:r>
          </a:p>
          <a:p>
            <a:endParaRPr lang="en-US" dirty="0"/>
          </a:p>
          <a:p>
            <a:r>
              <a:rPr lang="en-US" b="1" dirty="0"/>
              <a:t>CLICK – Image of thing by voice.</a:t>
            </a:r>
          </a:p>
          <a:p>
            <a:r>
              <a:rPr lang="en-US" dirty="0"/>
              <a:t>To begin with let’s say that we want to be able to name a thing (for example, a car) by voice, then we want to check that we are asking for a picture of a thing, vs. a person, and finally we want to get the image.</a:t>
            </a:r>
          </a:p>
          <a:p>
            <a:r>
              <a:rPr lang="en-US" b="1" dirty="0"/>
              <a:t>CLICK – Outputs from services</a:t>
            </a:r>
          </a:p>
          <a:p>
            <a:r>
              <a:rPr lang="en-US" dirty="0"/>
              <a:t>So we want to get what was said.  We want to know with some confidence that this request was for a thing and then we want to get an image.</a:t>
            </a:r>
          </a:p>
          <a:p>
            <a:endParaRPr lang="en-US" dirty="0"/>
          </a:p>
          <a:p>
            <a:r>
              <a:rPr lang="en-US" b="1" dirty="0"/>
              <a:t>CLICK – Image of a person with emotion</a:t>
            </a:r>
          </a:p>
          <a:p>
            <a:r>
              <a:rPr lang="en-US" dirty="0"/>
              <a:t>As an alternative we also want to be able to ask for an image of a person, perhaps with a specific emotion.  We need the system to check our intent to see if we want a person vs. a thing, and then we get the image.  Now in this case, we will want to get the emotional context of the image and then the application should speak about the most prominent emotion and tell use how confident it is about that.</a:t>
            </a:r>
          </a:p>
          <a:p>
            <a:r>
              <a:rPr lang="en-US" b="1" dirty="0"/>
              <a:t>CLICK – Outputs from services</a:t>
            </a:r>
          </a:p>
          <a:p>
            <a:r>
              <a:rPr lang="en-US" dirty="0"/>
              <a:t>So we get the text back, we get confirmation of the intent, we get the image, then the emotion ratings, and then the application speaks the confidence of the highest rated emotion</a:t>
            </a:r>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58854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1.3</a:t>
            </a:r>
          </a:p>
          <a:p>
            <a:endParaRPr lang="en-US" dirty="0"/>
          </a:p>
          <a:p>
            <a:r>
              <a:rPr lang="en-US" dirty="0"/>
              <a:t>No now let’s see that demo in action</a:t>
            </a:r>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3470115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summarize the chain of services used.</a:t>
            </a:r>
          </a:p>
          <a:p>
            <a:endParaRPr lang="en-US" dirty="0"/>
          </a:p>
          <a:p>
            <a:r>
              <a:rPr lang="en-US" b="1" dirty="0"/>
              <a:t>CLICK – Bing Speech </a:t>
            </a:r>
            <a:r>
              <a:rPr lang="en-US" b="1" dirty="0" err="1"/>
              <a:t>Speech</a:t>
            </a:r>
            <a:r>
              <a:rPr lang="en-US" b="1" dirty="0"/>
              <a:t> To Text aka Speech Recognition.</a:t>
            </a:r>
          </a:p>
          <a:p>
            <a:r>
              <a:rPr lang="en-US" b="0" dirty="0"/>
              <a:t>This gets us the text of what was spoken and then we pass that to…</a:t>
            </a:r>
          </a:p>
          <a:p>
            <a:r>
              <a:rPr lang="en-US" b="1" dirty="0"/>
              <a:t>CLICK – Language Understanding Intelligent Service (or LUIS)</a:t>
            </a:r>
          </a:p>
          <a:p>
            <a:r>
              <a:rPr lang="en-US" b="0" dirty="0"/>
              <a:t>To get which intent was present and the degree of confidence</a:t>
            </a:r>
          </a:p>
          <a:p>
            <a:r>
              <a:rPr lang="en-US" b="1" dirty="0"/>
              <a:t>CLICK – Bing Image Search</a:t>
            </a:r>
          </a:p>
          <a:p>
            <a:r>
              <a:rPr lang="en-US" b="0" dirty="0"/>
              <a:t>We then search for matching images and we take the first one, and then if the predominant intent was for a person (vs. a thing), we also then pass the image to…</a:t>
            </a:r>
          </a:p>
          <a:p>
            <a:r>
              <a:rPr lang="en-US" b="1" dirty="0"/>
              <a:t>CLICK – Emotion API</a:t>
            </a:r>
          </a:p>
          <a:p>
            <a:r>
              <a:rPr lang="en-US" dirty="0"/>
              <a:t>Which gives us all the emotion ratings</a:t>
            </a:r>
          </a:p>
          <a:p>
            <a:r>
              <a:rPr lang="en-US" b="1" dirty="0"/>
              <a:t>CLICK – Bing Speech Text to Speech</a:t>
            </a:r>
          </a:p>
          <a:p>
            <a:r>
              <a:rPr lang="en-US" dirty="0"/>
              <a:t>We find the highest rated emotion and we speak about that</a:t>
            </a:r>
          </a:p>
          <a:p>
            <a:endParaRPr lang="en-US" dirty="0"/>
          </a:p>
          <a:p>
            <a:r>
              <a:rPr lang="en-US" dirty="0"/>
              <a:t>So this is a chaining of 5 Cognitive services and you can see how we could have done parts of it multiple times with multiple images instead of just one.  </a:t>
            </a:r>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2409364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Starship Commander by Human Interact</a:t>
            </a:r>
          </a:p>
          <a:p>
            <a:r>
              <a:rPr lang="en-US" b="1" dirty="0"/>
              <a:t>CLICK – Interactive VR game powered by voice</a:t>
            </a:r>
          </a:p>
          <a:p>
            <a:r>
              <a:rPr lang="en-US" dirty="0"/>
              <a:t>They built an interactive VR game, but they wanted to immerse the player even further than just using a controller, by allowing interactions by voice</a:t>
            </a:r>
          </a:p>
          <a:p>
            <a:r>
              <a:rPr lang="en-US" b="1" dirty="0"/>
              <a:t>CLICK – Custom Speech Service</a:t>
            </a:r>
          </a:p>
          <a:p>
            <a:r>
              <a:rPr lang="en-US" dirty="0"/>
              <a:t>They used the Custom Speech Service to not only get Voice Recognition but, by providing models for key fictional names, objects and phrases, they got accurate recognition approach to the context of their game and the players using it.</a:t>
            </a:r>
          </a:p>
          <a:p>
            <a:r>
              <a:rPr lang="en-US" b="1" dirty="0"/>
              <a:t>CLICK – Acoustic models and increase accuracy</a:t>
            </a:r>
          </a:p>
          <a:p>
            <a:r>
              <a:rPr lang="en-US" dirty="0"/>
              <a:t>With the addition of acoustic models, to suit the frenetic pattern of game play and headsets, they cut their error rate in half.</a:t>
            </a:r>
          </a:p>
          <a:p>
            <a:r>
              <a:rPr lang="en-US" b="1" dirty="0"/>
              <a:t>CLICK – Cloud service future-ready</a:t>
            </a:r>
          </a:p>
          <a:p>
            <a:r>
              <a:rPr lang="en-US" dirty="0"/>
              <a:t>Because they use this service in the cloud, they can easily re-use it as part of having the game work on other platforms.</a:t>
            </a:r>
          </a:p>
          <a:p>
            <a:r>
              <a:rPr lang="en-US" b="1" dirty="0"/>
              <a:t>CLICK – LUIS for natural use</a:t>
            </a:r>
          </a:p>
          <a:p>
            <a:r>
              <a:rPr lang="en-US" dirty="0"/>
              <a:t>They also added in LUIS so they could accept more natural language and extract the intent of the player using the power of trained machine learning, rather than trying to parse text directly.</a:t>
            </a:r>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393952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Cognition?</a:t>
            </a:r>
          </a:p>
          <a:p>
            <a:r>
              <a:rPr lang="en-US" b="1" dirty="0"/>
              <a:t>Read the quote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4284048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structure semantics from human I/O</a:t>
            </a:r>
          </a:p>
          <a:p>
            <a:r>
              <a:rPr lang="en-US" dirty="0"/>
              <a:t>So we’ve explored Cognitive Services that provide (or use) structure semantic data to human I/O while also providing the degree of confidence in the semantic interpretation.</a:t>
            </a:r>
          </a:p>
          <a:p>
            <a:r>
              <a:rPr lang="en-US" b="1" dirty="0"/>
              <a:t>CLICK – Real deeply integrated commercial/gaming use</a:t>
            </a:r>
          </a:p>
          <a:p>
            <a:r>
              <a:rPr lang="en-US" dirty="0"/>
              <a:t>We saw examples of companies using these services deeply at the core of what they do.</a:t>
            </a:r>
          </a:p>
          <a:p>
            <a:r>
              <a:rPr lang="en-US" b="1" dirty="0"/>
              <a:t>CLICK – Exploring more</a:t>
            </a:r>
          </a:p>
          <a:p>
            <a:r>
              <a:rPr lang="en-US" dirty="0"/>
              <a:t>We saw where you can find out more and how easy it is to get started from almost any platform.</a:t>
            </a:r>
          </a:p>
          <a:p>
            <a:r>
              <a:rPr lang="en-US" b="1" dirty="0"/>
              <a:t>CLICK – Chaining services example</a:t>
            </a:r>
          </a:p>
          <a:p>
            <a:r>
              <a:rPr lang="en-US" dirty="0"/>
              <a:t>With the Research scenario, we saw how you get to use multiple services chained together to automate a process and provide some real value when building content.</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3497440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shown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390635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p>
          <a:p>
            <a:r>
              <a:rPr lang="en-US" b="1" dirty="0"/>
              <a:t>Read/summarize description</a:t>
            </a:r>
          </a:p>
          <a:p>
            <a:r>
              <a:rPr lang="en-US" b="1" dirty="0"/>
              <a:t>CLICK</a:t>
            </a:r>
          </a:p>
          <a:p>
            <a:r>
              <a:rPr lang="en-US" b="1" dirty="0"/>
              <a:t>Read simplified explanation</a:t>
            </a:r>
          </a:p>
          <a:p>
            <a:r>
              <a:rPr lang="en-US" b="0" dirty="0"/>
              <a:t>We want the machine to draw out those semantics and tell us with what degree of confidence, those semantic interpretations are correct.  And if we can get some structured data values or entities in and out then even better.</a:t>
            </a:r>
          </a:p>
          <a:p>
            <a:r>
              <a:rPr lang="en-US" b="1" dirty="0"/>
              <a:t>CLICK</a:t>
            </a:r>
          </a:p>
          <a:p>
            <a:r>
              <a:rPr lang="en-US" b="0" dirty="0"/>
              <a:t>For example, an application may be able to convert spoken language into text, figure out that the query is about a person, find an image of the person, then perhaps also figure out the degree to which various expressions appear in the image and finally speak the confidence of the strongest emotion present</a:t>
            </a:r>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77032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 Demo 1.1</a:t>
            </a:r>
          </a:p>
          <a:p>
            <a:endParaRPr lang="en-US" dirty="0"/>
          </a:p>
          <a:p>
            <a:r>
              <a:rPr lang="en-US" dirty="0"/>
              <a:t>Let’s take a quick look at where you can find the services, and how you can easily give them a go.</a:t>
            </a:r>
          </a:p>
          <a:p>
            <a:endParaRPr lang="en-US" dirty="0"/>
          </a:p>
          <a:p>
            <a:r>
              <a:rPr lang="en-US" b="1" dirty="0"/>
              <a:t>Give this URL to the audience so they can try the last demo service – sentiment for a few minutes</a:t>
            </a:r>
          </a:p>
          <a:p>
            <a:r>
              <a:rPr lang="en-US" sz="1200" u="sng" kern="1200" dirty="0">
                <a:solidFill>
                  <a:schemeClr val="tx1"/>
                </a:solidFill>
                <a:effectLst/>
                <a:latin typeface="+mn-lt"/>
                <a:ea typeface="+mn-ea"/>
                <a:cs typeface="+mn-cs"/>
                <a:hlinkClick r:id="rId3"/>
              </a:rPr>
              <a:t>https://aka.ms/trysentiment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1960047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hlinkClick r:id="rId3"/>
              </a:rPr>
              <a:t>https://www.microsoft.com/cognitive-services/en-us/applications</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you haven’t heard of Uber, it’s the “push a button to get a ride” service that’s sweeping across the globe, into 66 countries and 508 cities, </a:t>
            </a:r>
            <a:r>
              <a:rPr lang="en-US" sz="1200" kern="1200" dirty="0" err="1">
                <a:solidFill>
                  <a:schemeClr val="tx1"/>
                </a:solidFill>
                <a:effectLst/>
                <a:latin typeface="+mn-lt"/>
                <a:ea typeface="+mn-ea"/>
                <a:cs typeface="+mn-cs"/>
              </a:rPr>
              <a:t>demoncratizing</a:t>
            </a:r>
            <a:r>
              <a:rPr lang="en-US" sz="1200" kern="1200" dirty="0">
                <a:solidFill>
                  <a:schemeClr val="tx1"/>
                </a:solidFill>
                <a:effectLst/>
                <a:latin typeface="+mn-lt"/>
                <a:ea typeface="+mn-ea"/>
                <a:cs typeface="+mn-cs"/>
              </a:rPr>
              <a:t> the ride service industry.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In order to increase the security of driver revenues and the personal security of passengers, Uber wanted to ensure that the identity of drives was established.  Every so often the driver using Uber drive app, has to take a selfie.  This means that when passengers request a ride and see the tiny picture of the driver in the corner, they can be confident that the driver operating the app in the car, is the right person</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The Cognitive Services for Facial recognition is able to deal with a lot of different lighting conditions.  Whether the driver is asked to authenticate with their face in the middle of the night, or in dark and cloud conditions, the system has to still work reliably.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If Uber is asking their drivers to go through this step it needs to be something that doesn’t become cumbersome so the facial matching has to happen very quickly.</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The fast experience for individual drivers needs to scale globally to handle simultaneous authentication processing of thousands of drivers every hour.</a:t>
            </a:r>
          </a:p>
          <a:p>
            <a:r>
              <a:rPr lang="en-US" sz="1200" b="1" kern="1200" dirty="0">
                <a:solidFill>
                  <a:schemeClr val="tx1"/>
                </a:solidFill>
                <a:effectLst/>
                <a:latin typeface="+mn-lt"/>
                <a:ea typeface="+mn-ea"/>
                <a:cs typeface="+mn-cs"/>
              </a:rPr>
              <a:t>CLICK</a:t>
            </a:r>
          </a:p>
          <a:p>
            <a:r>
              <a:rPr lang="en-US" sz="1200" kern="1200" dirty="0">
                <a:solidFill>
                  <a:schemeClr val="tx1"/>
                </a:solidFill>
                <a:effectLst/>
                <a:latin typeface="+mn-lt"/>
                <a:ea typeface="+mn-ea"/>
                <a:cs typeface="+mn-cs"/>
              </a:rPr>
              <a:t>Within 3 weeks, Uber was able to get everything up and running to their satisfaction, integrating with their existing technology stack.</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812147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services available break down broadly into these 5 categories bringing together new and existing service offerings under the Cognitive Service umbrella.  New services are added, and existing services enhanced over time.</a:t>
            </a:r>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891924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Computer Vision</a:t>
            </a:r>
          </a:p>
          <a:p>
            <a:r>
              <a:rPr lang="en-US" dirty="0"/>
              <a:t>The computer vision service provides a vast wealth of information from a single picture.  In includes a summary description of what it finds in the image, tags for the image content, an assessment of the image type including whether it is adult content, the locations of faces in the picture, including an estimate of the age of each person, and the dominant colors it finds in case you want to adapt an application to match with an image.</a:t>
            </a:r>
          </a:p>
          <a:p>
            <a:r>
              <a:rPr lang="en-US" b="1" dirty="0"/>
              <a:t>CLICK – Content Moderator</a:t>
            </a:r>
          </a:p>
          <a:p>
            <a:r>
              <a:rPr lang="en-US" dirty="0"/>
              <a:t>Image, video (as well as text moderation) is available to enable you to detect and filter out content undesirable to you individuals, groups or organizations.</a:t>
            </a:r>
          </a:p>
          <a:p>
            <a:r>
              <a:rPr lang="en-US" b="1" dirty="0"/>
              <a:t>CLICK – Emotion</a:t>
            </a:r>
          </a:p>
          <a:p>
            <a:r>
              <a:rPr lang="en-US" dirty="0"/>
              <a:t>Emotional recognition can be used to enhance many experiences both personal and in business.  The Emotion API give you a confidence rating for major emotions after also locating faces in an image.</a:t>
            </a:r>
          </a:p>
          <a:p>
            <a:r>
              <a:rPr lang="en-US" b="1" dirty="0"/>
              <a:t>CLICK - Face</a:t>
            </a:r>
          </a:p>
          <a:p>
            <a:r>
              <a:rPr lang="en-US" dirty="0"/>
              <a:t>Beyond just emotion machine learning, the Face API can give you information on gender, age, pose orientation, smile and facial hair, along with the position of 27 facial landmarks (for example, eyebrow position, nose position, lips, </a:t>
            </a:r>
            <a:r>
              <a:rPr lang="en-US" dirty="0" err="1"/>
              <a:t>etc</a:t>
            </a:r>
            <a:r>
              <a:rPr lang="en-US" dirty="0"/>
              <a:t>).</a:t>
            </a:r>
          </a:p>
          <a:p>
            <a:r>
              <a:rPr lang="en-US" b="1" dirty="0"/>
              <a:t>CLICK - Video</a:t>
            </a:r>
          </a:p>
          <a:p>
            <a:r>
              <a:rPr lang="en-US" b="0" dirty="0"/>
              <a:t>The video APIs allow you to stabilize video, track multiple faces over time, do motion detection and generate thumbnails.  Combine still captures with the other vision service to create a power analytics tool.</a:t>
            </a: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2220793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Bing Speech</a:t>
            </a:r>
          </a:p>
          <a:p>
            <a:r>
              <a:rPr lang="en-US" dirty="0"/>
              <a:t>Bing speech brings speech-to-text to applications allowing you to use voice as a more natural input.  The audio can come from a microphone, file or other audio source.  Results can be returned in real-time as the audio is sent to the service.  Recognition can also be combined with other services.  For example, you can get intent of the speaker’s phrase directly from the APIs after some training.  And of course there’s also text to speech so your application can respond in kind in a number of languages and voices.  </a:t>
            </a:r>
          </a:p>
          <a:p>
            <a:r>
              <a:rPr lang="en-US" b="1" dirty="0"/>
              <a:t>CLICK – Custom Speech Engine</a:t>
            </a:r>
          </a:p>
          <a:p>
            <a:r>
              <a:rPr lang="en-US" dirty="0"/>
              <a:t>If you are creating a game or a voice interface to a specific tool you’ll want to be sure that domain-specific words and phrases don’t trip up the recognition system.  With the Custom Speech Engine, you can create a language model that will assist with the recognition.  Not only that but you can create acoustic models that will help with the low quality audio in uncooperative environments.  With those made, you can deploy them to a custom recognition end point ready to handle your specific scenario.</a:t>
            </a:r>
          </a:p>
          <a:p>
            <a:r>
              <a:rPr lang="en-US" b="1" dirty="0"/>
              <a:t>CLICK – Speaker Recognition</a:t>
            </a:r>
          </a:p>
          <a:p>
            <a:r>
              <a:rPr lang="en-US" dirty="0"/>
              <a:t>With Speaker Recognition, your voice is your passport both to authenticate you as an individual (with sample training) and also to identify you amongst a group of known speakers.</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285889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 Spell Check</a:t>
            </a:r>
          </a:p>
          <a:p>
            <a:r>
              <a:rPr lang="en-US" dirty="0"/>
              <a:t>Bing Spell check provides the power of correction in any application.  Call the service with text and select either Proofing (for light document corrections) or Spelling for full-power correction.</a:t>
            </a:r>
          </a:p>
          <a:p>
            <a:r>
              <a:rPr lang="en-US" b="1" dirty="0"/>
              <a:t>CLICK – </a:t>
            </a:r>
            <a:r>
              <a:rPr lang="en-US" b="1"/>
              <a:t>Linguistic Analysis</a:t>
            </a:r>
            <a:endParaRPr lang="en-US" b="1" dirty="0"/>
          </a:p>
          <a:p>
            <a:r>
              <a:rPr lang="en-US" dirty="0"/>
              <a:t>If you really want to dig into the structure of a sentence, then Linguistic Analytics gets you a full drill-down tree of the parts of a sentence.  If you are building a bot, you may want to use this capabilities.</a:t>
            </a:r>
          </a:p>
          <a:p>
            <a:r>
              <a:rPr lang="en-US" b="1" dirty="0"/>
              <a:t>CLICK – Text Analytics</a:t>
            </a:r>
          </a:p>
          <a:p>
            <a:r>
              <a:rPr lang="en-US" dirty="0"/>
              <a:t>Beyond structure trees, there’s more summary information in text that you may want to know.  You can find out in which language the text was written, which parts of the text are the key phrases </a:t>
            </a:r>
            <a:r>
              <a:rPr lang="en-US" dirty="0" err="1"/>
              <a:t>andoverall</a:t>
            </a:r>
            <a:r>
              <a:rPr lang="en-US" dirty="0"/>
              <a:t>, the sentiment of the text whether positive or negative.  For language detection and sentiment, you get a percentage of confidence.</a:t>
            </a:r>
          </a:p>
          <a:p>
            <a:r>
              <a:rPr lang="en-US" b="1" dirty="0"/>
              <a:t>CLICK – Translator</a:t>
            </a:r>
          </a:p>
          <a:p>
            <a:r>
              <a:rPr lang="en-US" dirty="0"/>
              <a:t>As with Text Analytics you can do automatic language detection, but of course you can do translations.  These can be speech translation in 9 languages and text translation in 60 languages.  You can improve translation by providing reference dictionary translations and sample sentences.  There’s also a collaboration workflow framework allowing contributors to suggest translations and for others to approve a result.</a:t>
            </a:r>
          </a:p>
          <a:p>
            <a:r>
              <a:rPr lang="en-US" b="1" dirty="0"/>
              <a:t>CLICK – </a:t>
            </a:r>
            <a:r>
              <a:rPr lang="en-US" b="1" dirty="0" err="1"/>
              <a:t>WebLM</a:t>
            </a:r>
            <a:endParaRPr lang="en-US" b="1" dirty="0"/>
          </a:p>
          <a:p>
            <a:r>
              <a:rPr lang="en-US" dirty="0" err="1"/>
              <a:t>WebLM</a:t>
            </a:r>
            <a:r>
              <a:rPr lang="en-US" dirty="0"/>
              <a:t> provides a series of APIs around the probability of various language sequences based on language modelling.  If can do things like split words when spaces have been missed, get the probability of a sequence, the probability of a specific word coming next, and next word suggestions.  You may have seen these kinds of things in action when typing on your mobile device’s keyboard.</a:t>
            </a:r>
          </a:p>
          <a:p>
            <a:r>
              <a:rPr lang="en-US" b="1" dirty="0"/>
              <a:t>CLICK – Language Understanding</a:t>
            </a:r>
          </a:p>
          <a:p>
            <a:r>
              <a:rPr lang="en-US" dirty="0"/>
              <a:t>The Language Understanding Intelligent Service, or LUIS is a key service.  The user sets up a series of intentions and provides examples of text that portray that intention.  The service is then trained on those samples so that it can then recognize which intention a new arbitrary sentence is portraying.  This is great for use in bots, where the bot needs to know what intention or action a user is attempting to perform.  The service may also extract specific entities (often nouns) from the text and pass those along too.  The service also indicates the confidence with which it determines a specific intent is present.</a:t>
            </a:r>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23609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5/8/2017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78678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5/8/2017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5/8/2017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5/8/2017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5/8/2017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5/8/2017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5/8/2017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github.com/Microsoft/Cognitive-Samples-IntelligentKiosk" TargetMode="External"/><Relationship Id="rId4" Type="http://schemas.openxmlformats.org/officeDocument/2006/relationships/hyperlink" Target="https://docs.microsoft.com/en-us/azure/cognitive-servic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Exploring Cognitive Services</a:t>
            </a:r>
          </a:p>
        </p:txBody>
      </p:sp>
      <p:sp>
        <p:nvSpPr>
          <p:cNvPr id="3" name="Subtitle 2"/>
          <p:cNvSpPr>
            <a:spLocks noGrp="1"/>
          </p:cNvSpPr>
          <p:nvPr>
            <p:ph type="subTitle" idx="1"/>
          </p:nvPr>
        </p:nvSpPr>
        <p:spPr/>
        <p:txBody>
          <a:bodyPr/>
          <a:lstStyle/>
          <a:p>
            <a:r>
              <a:rPr lang="en-US" dirty="0">
                <a:solidFill>
                  <a:srgbClr val="FFFF00"/>
                </a:solidFill>
              </a:rPr>
              <a:t>[ speaker name]</a:t>
            </a:r>
          </a:p>
          <a:p>
            <a:r>
              <a:rPr lang="en-US" dirty="0">
                <a:solidFill>
                  <a:srgbClr val="FFFF00"/>
                </a:solidFill>
              </a:rPr>
              <a:t>[ speaker contact methods ]</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p>
        </p:txBody>
      </p:sp>
      <p:sp>
        <p:nvSpPr>
          <p:cNvPr id="3" name="Content Placeholder 2"/>
          <p:cNvSpPr>
            <a:spLocks noGrp="1"/>
          </p:cNvSpPr>
          <p:nvPr>
            <p:ph idx="1"/>
          </p:nvPr>
        </p:nvSpPr>
        <p:spPr/>
        <p:txBody>
          <a:bodyPr/>
          <a:lstStyle/>
          <a:p>
            <a:r>
              <a:rPr lang="en-US" dirty="0"/>
              <a:t>Academic</a:t>
            </a:r>
          </a:p>
          <a:p>
            <a:r>
              <a:rPr lang="en-US" dirty="0"/>
              <a:t>Entity Linking</a:t>
            </a:r>
          </a:p>
          <a:p>
            <a:r>
              <a:rPr lang="en-US" dirty="0"/>
              <a:t>Knowledge Exploration</a:t>
            </a:r>
          </a:p>
          <a:p>
            <a:r>
              <a:rPr lang="en-US" dirty="0" err="1"/>
              <a:t>QnA</a:t>
            </a:r>
            <a:r>
              <a:rPr lang="en-US" dirty="0"/>
              <a:t> Maker</a:t>
            </a:r>
          </a:p>
          <a:p>
            <a:r>
              <a:rPr lang="en-US" dirty="0"/>
              <a:t>Recommendations</a:t>
            </a:r>
          </a:p>
        </p:txBody>
      </p:sp>
    </p:spTree>
    <p:extLst>
      <p:ext uri="{BB962C8B-B14F-4D97-AF65-F5344CB8AC3E}">
        <p14:creationId xmlns:p14="http://schemas.microsoft.com/office/powerpoint/2010/main" val="141766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
        <p:nvSpPr>
          <p:cNvPr id="3" name="Content Placeholder 2"/>
          <p:cNvSpPr>
            <a:spLocks noGrp="1"/>
          </p:cNvSpPr>
          <p:nvPr>
            <p:ph idx="1"/>
          </p:nvPr>
        </p:nvSpPr>
        <p:spPr/>
        <p:txBody>
          <a:bodyPr/>
          <a:lstStyle/>
          <a:p>
            <a:r>
              <a:rPr lang="en-US" dirty="0"/>
              <a:t>Bing Autosuggest</a:t>
            </a:r>
          </a:p>
          <a:p>
            <a:r>
              <a:rPr lang="en-US" dirty="0"/>
              <a:t>Bing Image Search</a:t>
            </a:r>
          </a:p>
          <a:p>
            <a:r>
              <a:rPr lang="en-US" dirty="0"/>
              <a:t>Bing News Search</a:t>
            </a:r>
          </a:p>
          <a:p>
            <a:r>
              <a:rPr lang="en-US" dirty="0"/>
              <a:t>Bing Video Search</a:t>
            </a:r>
          </a:p>
          <a:p>
            <a:r>
              <a:rPr lang="en-US" dirty="0"/>
              <a:t>Bing Web Search</a:t>
            </a:r>
          </a:p>
        </p:txBody>
      </p:sp>
    </p:spTree>
    <p:extLst>
      <p:ext uri="{BB962C8B-B14F-4D97-AF65-F5344CB8AC3E}">
        <p14:creationId xmlns:p14="http://schemas.microsoft.com/office/powerpoint/2010/main" val="190235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REST/JSON-based Services</a:t>
            </a:r>
          </a:p>
        </p:txBody>
      </p:sp>
      <p:sp>
        <p:nvSpPr>
          <p:cNvPr id="5" name="Content Placeholder 4"/>
          <p:cNvSpPr>
            <a:spLocks noGrp="1"/>
          </p:cNvSpPr>
          <p:nvPr>
            <p:ph idx="1"/>
          </p:nvPr>
        </p:nvSpPr>
        <p:spPr/>
        <p:txBody>
          <a:bodyPr/>
          <a:lstStyle/>
          <a:p>
            <a:endParaRPr lang="en-US"/>
          </a:p>
        </p:txBody>
      </p:sp>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825625"/>
            <a:ext cx="10714534" cy="4429178"/>
          </a:xfrm>
          <a:prstGeom prst="rect">
            <a:avLst/>
          </a:prstGeom>
          <a:noFill/>
          <a:ln>
            <a:noFill/>
          </a:ln>
        </p:spPr>
      </p:pic>
    </p:spTree>
    <p:extLst>
      <p:ext uri="{BB962C8B-B14F-4D97-AF65-F5344CB8AC3E}">
        <p14:creationId xmlns:p14="http://schemas.microsoft.com/office/powerpoint/2010/main" val="109414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Languages &amp; Runtimes</a:t>
            </a:r>
          </a:p>
        </p:txBody>
      </p:sp>
      <p:sp>
        <p:nvSpPr>
          <p:cNvPr id="3" name="Content Placeholder 2"/>
          <p:cNvSpPr>
            <a:spLocks noGrp="1"/>
          </p:cNvSpPr>
          <p:nvPr>
            <p:ph idx="1"/>
          </p:nvPr>
        </p:nvSpPr>
        <p:spPr/>
        <p:txBody>
          <a:bodyPr/>
          <a:lstStyle/>
          <a:p>
            <a:r>
              <a:rPr lang="en-US" dirty="0"/>
              <a:t>Any runtime supporting REST calls</a:t>
            </a:r>
          </a:p>
          <a:p>
            <a:r>
              <a:rPr lang="en-US" dirty="0"/>
              <a:t>Any language that can parse through data</a:t>
            </a:r>
          </a:p>
          <a:p>
            <a:r>
              <a:rPr lang="en-US" dirty="0"/>
              <a:t>Generally there is a </a:t>
            </a:r>
            <a:r>
              <a:rPr lang="en-US" dirty="0" err="1"/>
              <a:t>serializer</a:t>
            </a:r>
            <a:r>
              <a:rPr lang="en-US" dirty="0"/>
              <a:t> between them – Json.NET or NPM package</a:t>
            </a:r>
          </a:p>
        </p:txBody>
      </p:sp>
    </p:spTree>
    <p:extLst>
      <p:ext uri="{BB962C8B-B14F-4D97-AF65-F5344CB8AC3E}">
        <p14:creationId xmlns:p14="http://schemas.microsoft.com/office/powerpoint/2010/main" val="282207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Calling Cognitive Services</a:t>
            </a:r>
          </a:p>
        </p:txBody>
      </p:sp>
    </p:spTree>
    <p:extLst>
      <p:ext uri="{BB962C8B-B14F-4D97-AF65-F5344CB8AC3E}">
        <p14:creationId xmlns:p14="http://schemas.microsoft.com/office/powerpoint/2010/main" val="263665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a:t>
            </a:r>
          </a:p>
        </p:txBody>
      </p:sp>
      <p:sp>
        <p:nvSpPr>
          <p:cNvPr id="3" name="Content Placeholder 2"/>
          <p:cNvSpPr>
            <a:spLocks noGrp="1"/>
          </p:cNvSpPr>
          <p:nvPr>
            <p:ph idx="1"/>
          </p:nvPr>
        </p:nvSpPr>
        <p:spPr/>
        <p:txBody>
          <a:bodyPr/>
          <a:lstStyle/>
          <a:p>
            <a:r>
              <a:rPr lang="en-US" dirty="0"/>
              <a:t>General free trials</a:t>
            </a:r>
          </a:p>
          <a:p>
            <a:r>
              <a:rPr lang="en-US" dirty="0"/>
              <a:t>Regular subscriptions managed through Azure</a:t>
            </a:r>
          </a:p>
          <a:p>
            <a:r>
              <a:rPr lang="en-US" dirty="0"/>
              <a:t>Use Visual Studio to Paste JSON as a class</a:t>
            </a:r>
          </a:p>
          <a:p>
            <a:r>
              <a:rPr lang="en-US" dirty="0"/>
              <a:t>Must keep keys safe, so do not store in client applications</a:t>
            </a:r>
          </a:p>
        </p:txBody>
      </p:sp>
    </p:spTree>
    <p:extLst>
      <p:ext uri="{BB962C8B-B14F-4D97-AF65-F5344CB8AC3E}">
        <p14:creationId xmlns:p14="http://schemas.microsoft.com/office/powerpoint/2010/main" val="333647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 A Researcher</a:t>
            </a:r>
          </a:p>
        </p:txBody>
      </p:sp>
      <p:grpSp>
        <p:nvGrpSpPr>
          <p:cNvPr id="13" name="Group 12"/>
          <p:cNvGrpSpPr/>
          <p:nvPr/>
        </p:nvGrpSpPr>
        <p:grpSpPr>
          <a:xfrm>
            <a:off x="842099" y="1781190"/>
            <a:ext cx="2375054" cy="950021"/>
            <a:chOff x="1949" y="140173"/>
            <a:chExt cx="2375054" cy="950021"/>
          </a:xfrm>
        </p:grpSpPr>
        <p:sp>
          <p:nvSpPr>
            <p:cNvPr id="20" name="Arrow: Chevron 19"/>
            <p:cNvSpPr/>
            <p:nvPr/>
          </p:nvSpPr>
          <p:spPr>
            <a:xfrm>
              <a:off x="1949"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Arrow: Chevron 4"/>
            <p:cNvSpPr txBox="1"/>
            <p:nvPr/>
          </p:nvSpPr>
          <p:spPr>
            <a:xfrm>
              <a:off x="476960"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Request a picture of a thing by voice</a:t>
              </a:r>
            </a:p>
          </p:txBody>
        </p:sp>
      </p:grpSp>
      <p:grpSp>
        <p:nvGrpSpPr>
          <p:cNvPr id="14" name="Group 13"/>
          <p:cNvGrpSpPr/>
          <p:nvPr/>
        </p:nvGrpSpPr>
        <p:grpSpPr>
          <a:xfrm>
            <a:off x="2979648" y="1781190"/>
            <a:ext cx="2375054" cy="950021"/>
            <a:chOff x="2139498" y="140173"/>
            <a:chExt cx="2375054" cy="950021"/>
          </a:xfrm>
        </p:grpSpPr>
        <p:sp>
          <p:nvSpPr>
            <p:cNvPr id="18" name="Arrow: Chevron 17"/>
            <p:cNvSpPr/>
            <p:nvPr/>
          </p:nvSpPr>
          <p:spPr>
            <a:xfrm>
              <a:off x="2139498"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Arrow: Chevron 6"/>
            <p:cNvSpPr txBox="1"/>
            <p:nvPr/>
          </p:nvSpPr>
          <p:spPr>
            <a:xfrm>
              <a:off x="2614509"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Determine that this is for a thing</a:t>
              </a:r>
            </a:p>
          </p:txBody>
        </p:sp>
      </p:grpSp>
      <p:grpSp>
        <p:nvGrpSpPr>
          <p:cNvPr id="15" name="Group 14"/>
          <p:cNvGrpSpPr/>
          <p:nvPr/>
        </p:nvGrpSpPr>
        <p:grpSpPr>
          <a:xfrm>
            <a:off x="5117197" y="1781190"/>
            <a:ext cx="2375054" cy="950021"/>
            <a:chOff x="4277047" y="140173"/>
            <a:chExt cx="2375054" cy="950021"/>
          </a:xfrm>
        </p:grpSpPr>
        <p:sp>
          <p:nvSpPr>
            <p:cNvPr id="16" name="Arrow: Chevron 15"/>
            <p:cNvSpPr/>
            <p:nvPr/>
          </p:nvSpPr>
          <p:spPr>
            <a:xfrm>
              <a:off x="4277047"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Arrow: Chevron 8"/>
            <p:cNvSpPr txBox="1"/>
            <p:nvPr/>
          </p:nvSpPr>
          <p:spPr>
            <a:xfrm>
              <a:off x="4752058"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Get image to display</a:t>
              </a:r>
            </a:p>
          </p:txBody>
        </p:sp>
      </p:grpSp>
      <p:grpSp>
        <p:nvGrpSpPr>
          <p:cNvPr id="22" name="Group 21"/>
          <p:cNvGrpSpPr/>
          <p:nvPr/>
        </p:nvGrpSpPr>
        <p:grpSpPr>
          <a:xfrm>
            <a:off x="842099" y="2928942"/>
            <a:ext cx="2375054" cy="950021"/>
            <a:chOff x="1949" y="140173"/>
            <a:chExt cx="2375054" cy="950021"/>
          </a:xfrm>
        </p:grpSpPr>
        <p:sp>
          <p:nvSpPr>
            <p:cNvPr id="29" name="Arrow: Chevron 28"/>
            <p:cNvSpPr/>
            <p:nvPr/>
          </p:nvSpPr>
          <p:spPr>
            <a:xfrm>
              <a:off x="1949"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Arrow: Chevron 4"/>
            <p:cNvSpPr txBox="1"/>
            <p:nvPr/>
          </p:nvSpPr>
          <p:spPr>
            <a:xfrm>
              <a:off x="476960"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“Show me a picture of a table”</a:t>
              </a:r>
            </a:p>
          </p:txBody>
        </p:sp>
      </p:grpSp>
      <p:grpSp>
        <p:nvGrpSpPr>
          <p:cNvPr id="23" name="Group 22"/>
          <p:cNvGrpSpPr/>
          <p:nvPr/>
        </p:nvGrpSpPr>
        <p:grpSpPr>
          <a:xfrm>
            <a:off x="2979648" y="2928942"/>
            <a:ext cx="2375054" cy="950021"/>
            <a:chOff x="2139498" y="140173"/>
            <a:chExt cx="2375054" cy="950021"/>
          </a:xfrm>
        </p:grpSpPr>
        <p:sp>
          <p:nvSpPr>
            <p:cNvPr id="27" name="Arrow: Chevron 26"/>
            <p:cNvSpPr/>
            <p:nvPr/>
          </p:nvSpPr>
          <p:spPr>
            <a:xfrm>
              <a:off x="2139498"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Arrow: Chevron 6"/>
            <p:cNvSpPr txBox="1"/>
            <p:nvPr/>
          </p:nvSpPr>
          <p:spPr>
            <a:xfrm>
              <a:off x="2614509"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This is about a thing</a:t>
              </a:r>
            </a:p>
          </p:txBody>
        </p:sp>
      </p:grpSp>
      <p:grpSp>
        <p:nvGrpSpPr>
          <p:cNvPr id="24" name="Group 23"/>
          <p:cNvGrpSpPr/>
          <p:nvPr/>
        </p:nvGrpSpPr>
        <p:grpSpPr>
          <a:xfrm>
            <a:off x="5117197" y="2928942"/>
            <a:ext cx="2375054" cy="950021"/>
            <a:chOff x="4277047" y="140173"/>
            <a:chExt cx="2375054" cy="950021"/>
          </a:xfrm>
        </p:grpSpPr>
        <p:sp>
          <p:nvSpPr>
            <p:cNvPr id="25" name="Arrow: Chevron 24"/>
            <p:cNvSpPr/>
            <p:nvPr/>
          </p:nvSpPr>
          <p:spPr>
            <a:xfrm>
              <a:off x="4277047" y="140173"/>
              <a:ext cx="2375054" cy="950021"/>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8"/>
            <p:cNvSpPr txBox="1"/>
            <p:nvPr/>
          </p:nvSpPr>
          <p:spPr>
            <a:xfrm>
              <a:off x="4752058" y="140173"/>
              <a:ext cx="1425033" cy="9500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lang="en-US" sz="1900" kern="1200" dirty="0"/>
                <a:t>Image of table</a:t>
              </a:r>
            </a:p>
          </p:txBody>
        </p:sp>
      </p:grpSp>
      <p:grpSp>
        <p:nvGrpSpPr>
          <p:cNvPr id="31" name="Group 30"/>
          <p:cNvGrpSpPr/>
          <p:nvPr/>
        </p:nvGrpSpPr>
        <p:grpSpPr>
          <a:xfrm>
            <a:off x="768724" y="4326819"/>
            <a:ext cx="2388501" cy="955400"/>
            <a:chOff x="2683" y="137484"/>
            <a:chExt cx="2388501" cy="955400"/>
          </a:xfrm>
        </p:grpSpPr>
        <p:sp>
          <p:nvSpPr>
            <p:cNvPr id="44" name="Arrow: Chevron 43"/>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5"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Request a picture of a person (with a specific emotion) by voice</a:t>
              </a:r>
            </a:p>
          </p:txBody>
        </p:sp>
      </p:grpSp>
      <p:grpSp>
        <p:nvGrpSpPr>
          <p:cNvPr id="32" name="Group 31"/>
          <p:cNvGrpSpPr/>
          <p:nvPr/>
        </p:nvGrpSpPr>
        <p:grpSpPr>
          <a:xfrm>
            <a:off x="2918376" y="4326819"/>
            <a:ext cx="2388501" cy="955400"/>
            <a:chOff x="2152335" y="137484"/>
            <a:chExt cx="2388501" cy="955400"/>
          </a:xfrm>
        </p:grpSpPr>
        <p:sp>
          <p:nvSpPr>
            <p:cNvPr id="42" name="Arrow: Chevron 41"/>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3"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Determine that this is for a person</a:t>
              </a:r>
            </a:p>
          </p:txBody>
        </p:sp>
      </p:grpSp>
      <p:grpSp>
        <p:nvGrpSpPr>
          <p:cNvPr id="33" name="Group 32"/>
          <p:cNvGrpSpPr/>
          <p:nvPr/>
        </p:nvGrpSpPr>
        <p:grpSpPr>
          <a:xfrm>
            <a:off x="5068027" y="4326819"/>
            <a:ext cx="2388501" cy="955400"/>
            <a:chOff x="4301986" y="137484"/>
            <a:chExt cx="2388501" cy="955400"/>
          </a:xfrm>
        </p:grpSpPr>
        <p:sp>
          <p:nvSpPr>
            <p:cNvPr id="40" name="Arrow: Chevron 39"/>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Get image to display</a:t>
              </a:r>
            </a:p>
          </p:txBody>
        </p:sp>
      </p:grpSp>
      <p:grpSp>
        <p:nvGrpSpPr>
          <p:cNvPr id="34" name="Group 33"/>
          <p:cNvGrpSpPr/>
          <p:nvPr/>
        </p:nvGrpSpPr>
        <p:grpSpPr>
          <a:xfrm>
            <a:off x="7217679" y="4326819"/>
            <a:ext cx="2388501" cy="955400"/>
            <a:chOff x="6451638" y="137484"/>
            <a:chExt cx="2388501" cy="955400"/>
          </a:xfrm>
        </p:grpSpPr>
        <p:sp>
          <p:nvSpPr>
            <p:cNvPr id="38" name="Arrow: Chevron 37"/>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Find emotions of person in picture</a:t>
              </a:r>
            </a:p>
          </p:txBody>
        </p:sp>
      </p:grpSp>
      <p:grpSp>
        <p:nvGrpSpPr>
          <p:cNvPr id="35" name="Group 34"/>
          <p:cNvGrpSpPr/>
          <p:nvPr/>
        </p:nvGrpSpPr>
        <p:grpSpPr>
          <a:xfrm>
            <a:off x="9367330" y="4326819"/>
            <a:ext cx="2388501" cy="955400"/>
            <a:chOff x="8601289" y="137484"/>
            <a:chExt cx="2388501" cy="955400"/>
          </a:xfrm>
        </p:grpSpPr>
        <p:sp>
          <p:nvSpPr>
            <p:cNvPr id="36" name="Arrow: Chevron 35"/>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Be told the highest emotion and confidence</a:t>
              </a:r>
            </a:p>
          </p:txBody>
        </p:sp>
      </p:grpSp>
      <p:grpSp>
        <p:nvGrpSpPr>
          <p:cNvPr id="46" name="Group 45"/>
          <p:cNvGrpSpPr/>
          <p:nvPr/>
        </p:nvGrpSpPr>
        <p:grpSpPr>
          <a:xfrm>
            <a:off x="768724" y="5474571"/>
            <a:ext cx="2388501" cy="955400"/>
            <a:chOff x="2683" y="137484"/>
            <a:chExt cx="2388501" cy="955400"/>
          </a:xfrm>
        </p:grpSpPr>
        <p:sp>
          <p:nvSpPr>
            <p:cNvPr id="59" name="Arrow: Chevron 58"/>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p:txBody>
        </p:sp>
      </p:grpSp>
      <p:grpSp>
        <p:nvGrpSpPr>
          <p:cNvPr id="47" name="Group 46"/>
          <p:cNvGrpSpPr/>
          <p:nvPr/>
        </p:nvGrpSpPr>
        <p:grpSpPr>
          <a:xfrm>
            <a:off x="2918376" y="5474571"/>
            <a:ext cx="2388501" cy="955400"/>
            <a:chOff x="2152335" y="137484"/>
            <a:chExt cx="2388501" cy="955400"/>
          </a:xfrm>
        </p:grpSpPr>
        <p:sp>
          <p:nvSpPr>
            <p:cNvPr id="57" name="Arrow: Chevron 56"/>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about </a:t>
              </a:r>
              <a:r>
                <a:rPr lang="en-US" sz="1500" kern="1200"/>
                <a:t>a person</a:t>
              </a:r>
              <a:endParaRPr lang="en-US" sz="1500" kern="1200" dirty="0"/>
            </a:p>
          </p:txBody>
        </p:sp>
      </p:grpSp>
      <p:grpSp>
        <p:nvGrpSpPr>
          <p:cNvPr id="48" name="Group 47"/>
          <p:cNvGrpSpPr/>
          <p:nvPr/>
        </p:nvGrpSpPr>
        <p:grpSpPr>
          <a:xfrm>
            <a:off x="5068027" y="5474571"/>
            <a:ext cx="2388501" cy="955400"/>
            <a:chOff x="4301986" y="137484"/>
            <a:chExt cx="2388501" cy="955400"/>
          </a:xfrm>
        </p:grpSpPr>
        <p:sp>
          <p:nvSpPr>
            <p:cNvPr id="55" name="Arrow: Chevron 54"/>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p:txBody>
        </p:sp>
      </p:grpSp>
      <p:grpSp>
        <p:nvGrpSpPr>
          <p:cNvPr id="49" name="Group 48"/>
          <p:cNvGrpSpPr/>
          <p:nvPr/>
        </p:nvGrpSpPr>
        <p:grpSpPr>
          <a:xfrm>
            <a:off x="7217679" y="5474571"/>
            <a:ext cx="2388501" cy="955400"/>
            <a:chOff x="6451638" y="137484"/>
            <a:chExt cx="2388501" cy="955400"/>
          </a:xfrm>
        </p:grpSpPr>
        <p:sp>
          <p:nvSpPr>
            <p:cNvPr id="53" name="Arrow: Chevron 52"/>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p:txBody>
        </p:sp>
      </p:grpSp>
      <p:grpSp>
        <p:nvGrpSpPr>
          <p:cNvPr id="50" name="Group 49"/>
          <p:cNvGrpSpPr/>
          <p:nvPr/>
        </p:nvGrpSpPr>
        <p:grpSpPr>
          <a:xfrm>
            <a:off x="9367330" y="5474571"/>
            <a:ext cx="2388501" cy="955400"/>
            <a:chOff x="8601289" y="137484"/>
            <a:chExt cx="2388501" cy="955400"/>
          </a:xfrm>
        </p:grpSpPr>
        <p:sp>
          <p:nvSpPr>
            <p:cNvPr id="51" name="Arrow: Chevron 50"/>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p:txBody>
        </p:sp>
      </p:grpSp>
    </p:spTree>
    <p:extLst>
      <p:ext uri="{BB962C8B-B14F-4D97-AF65-F5344CB8AC3E}">
        <p14:creationId xmlns:p14="http://schemas.microsoft.com/office/powerpoint/2010/main" val="210062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Researcher App</a:t>
            </a:r>
          </a:p>
        </p:txBody>
      </p:sp>
    </p:spTree>
    <p:extLst>
      <p:ext uri="{BB962C8B-B14F-4D97-AF65-F5344CB8AC3E}">
        <p14:creationId xmlns:p14="http://schemas.microsoft.com/office/powerpoint/2010/main" val="280456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Services Solution</a:t>
            </a:r>
          </a:p>
        </p:txBody>
      </p:sp>
      <p:grpSp>
        <p:nvGrpSpPr>
          <p:cNvPr id="12" name="Group 11"/>
          <p:cNvGrpSpPr/>
          <p:nvPr/>
        </p:nvGrpSpPr>
        <p:grpSpPr>
          <a:xfrm>
            <a:off x="774090" y="1838570"/>
            <a:ext cx="2388501" cy="955400"/>
            <a:chOff x="2683" y="144210"/>
            <a:chExt cx="2388501" cy="955400"/>
          </a:xfrm>
        </p:grpSpPr>
        <p:sp>
          <p:nvSpPr>
            <p:cNvPr id="25" name="Arrow: Chevron 24"/>
            <p:cNvSpPr/>
            <p:nvPr/>
          </p:nvSpPr>
          <p:spPr>
            <a:xfrm>
              <a:off x="2683" y="144210"/>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Arrow: Chevron 4"/>
            <p:cNvSpPr txBox="1"/>
            <p:nvPr/>
          </p:nvSpPr>
          <p:spPr>
            <a:xfrm>
              <a:off x="480383" y="144210"/>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Request a picture of a thing or person (with a specific emotion) by voice</a:t>
              </a:r>
            </a:p>
          </p:txBody>
        </p:sp>
      </p:grpSp>
      <p:grpSp>
        <p:nvGrpSpPr>
          <p:cNvPr id="13" name="Group 12"/>
          <p:cNvGrpSpPr/>
          <p:nvPr/>
        </p:nvGrpSpPr>
        <p:grpSpPr>
          <a:xfrm>
            <a:off x="2923742" y="1831844"/>
            <a:ext cx="2388501" cy="955400"/>
            <a:chOff x="2152335" y="137484"/>
            <a:chExt cx="2388501" cy="955400"/>
          </a:xfrm>
        </p:grpSpPr>
        <p:sp>
          <p:nvSpPr>
            <p:cNvPr id="23" name="Arrow: Chevron 22"/>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Determine intent for thing or person</a:t>
              </a:r>
            </a:p>
          </p:txBody>
        </p:sp>
      </p:grpSp>
      <p:grpSp>
        <p:nvGrpSpPr>
          <p:cNvPr id="14" name="Group 13"/>
          <p:cNvGrpSpPr/>
          <p:nvPr/>
        </p:nvGrpSpPr>
        <p:grpSpPr>
          <a:xfrm>
            <a:off x="5073393" y="1831844"/>
            <a:ext cx="2388501" cy="955400"/>
            <a:chOff x="4301986" y="137484"/>
            <a:chExt cx="2388501" cy="955400"/>
          </a:xfrm>
        </p:grpSpPr>
        <p:sp>
          <p:nvSpPr>
            <p:cNvPr id="21" name="Arrow: Chevron 20"/>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Get image to display</a:t>
              </a:r>
            </a:p>
          </p:txBody>
        </p:sp>
      </p:grpSp>
      <p:grpSp>
        <p:nvGrpSpPr>
          <p:cNvPr id="15" name="Group 14"/>
          <p:cNvGrpSpPr/>
          <p:nvPr/>
        </p:nvGrpSpPr>
        <p:grpSpPr>
          <a:xfrm>
            <a:off x="7223045" y="1831844"/>
            <a:ext cx="2388501" cy="955400"/>
            <a:chOff x="6451638" y="137484"/>
            <a:chExt cx="2388501" cy="955400"/>
          </a:xfrm>
        </p:grpSpPr>
        <p:sp>
          <p:nvSpPr>
            <p:cNvPr id="19" name="Arrow: Chevron 18"/>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Find emotions of person in picture</a:t>
              </a:r>
            </a:p>
          </p:txBody>
        </p:sp>
      </p:grpSp>
      <p:grpSp>
        <p:nvGrpSpPr>
          <p:cNvPr id="16" name="Group 15"/>
          <p:cNvGrpSpPr/>
          <p:nvPr/>
        </p:nvGrpSpPr>
        <p:grpSpPr>
          <a:xfrm>
            <a:off x="9372696" y="1831844"/>
            <a:ext cx="2388501" cy="955400"/>
            <a:chOff x="8601289" y="137484"/>
            <a:chExt cx="2388501" cy="955400"/>
          </a:xfrm>
        </p:grpSpPr>
        <p:sp>
          <p:nvSpPr>
            <p:cNvPr id="17" name="Arrow: Chevron 16"/>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t>Be told the highest emotion and confidence</a:t>
              </a:r>
            </a:p>
          </p:txBody>
        </p:sp>
      </p:grpSp>
      <p:grpSp>
        <p:nvGrpSpPr>
          <p:cNvPr id="27" name="Group 26"/>
          <p:cNvGrpSpPr/>
          <p:nvPr/>
        </p:nvGrpSpPr>
        <p:grpSpPr>
          <a:xfrm>
            <a:off x="768723" y="3614299"/>
            <a:ext cx="2388501" cy="955400"/>
            <a:chOff x="2683" y="137484"/>
            <a:chExt cx="2388501" cy="955400"/>
          </a:xfrm>
        </p:grpSpPr>
        <p:sp>
          <p:nvSpPr>
            <p:cNvPr id="40" name="Arrow: Chevron 39"/>
            <p:cNvSpPr/>
            <p:nvPr/>
          </p:nvSpPr>
          <p:spPr>
            <a:xfrm>
              <a:off x="2683"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1" name="Arrow: Chevron 4"/>
            <p:cNvSpPr txBox="1"/>
            <p:nvPr/>
          </p:nvSpPr>
          <p:spPr>
            <a:xfrm>
              <a:off x="480383"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dirty="0"/>
                <a:t>STT</a:t>
              </a:r>
            </a:p>
          </p:txBody>
        </p:sp>
      </p:grpSp>
      <p:grpSp>
        <p:nvGrpSpPr>
          <p:cNvPr id="28" name="Group 27"/>
          <p:cNvGrpSpPr/>
          <p:nvPr/>
        </p:nvGrpSpPr>
        <p:grpSpPr>
          <a:xfrm>
            <a:off x="2918375" y="3614299"/>
            <a:ext cx="2388501" cy="955400"/>
            <a:chOff x="2152335" y="137484"/>
            <a:chExt cx="2388501" cy="955400"/>
          </a:xfrm>
        </p:grpSpPr>
        <p:sp>
          <p:nvSpPr>
            <p:cNvPr id="38" name="Arrow: Chevron 37"/>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9"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LUIS</a:t>
              </a:r>
            </a:p>
          </p:txBody>
        </p:sp>
      </p:grpSp>
      <p:grpSp>
        <p:nvGrpSpPr>
          <p:cNvPr id="29" name="Group 28"/>
          <p:cNvGrpSpPr/>
          <p:nvPr/>
        </p:nvGrpSpPr>
        <p:grpSpPr>
          <a:xfrm>
            <a:off x="5068026" y="3614299"/>
            <a:ext cx="2388501" cy="955400"/>
            <a:chOff x="4301986" y="137484"/>
            <a:chExt cx="2388501" cy="955400"/>
          </a:xfrm>
        </p:grpSpPr>
        <p:sp>
          <p:nvSpPr>
            <p:cNvPr id="36" name="Arrow: Chevron 35"/>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7"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dirty="0"/>
                <a:t>Image Search</a:t>
              </a:r>
            </a:p>
          </p:txBody>
        </p:sp>
      </p:grpSp>
      <p:grpSp>
        <p:nvGrpSpPr>
          <p:cNvPr id="30" name="Group 29"/>
          <p:cNvGrpSpPr/>
          <p:nvPr/>
        </p:nvGrpSpPr>
        <p:grpSpPr>
          <a:xfrm>
            <a:off x="7217678" y="3614299"/>
            <a:ext cx="2388501" cy="955400"/>
            <a:chOff x="6451638" y="137484"/>
            <a:chExt cx="2388501" cy="955400"/>
          </a:xfrm>
        </p:grpSpPr>
        <p:sp>
          <p:nvSpPr>
            <p:cNvPr id="34" name="Arrow: Chevron 33"/>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5"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Emotion</a:t>
              </a:r>
            </a:p>
          </p:txBody>
        </p:sp>
      </p:grpSp>
      <p:grpSp>
        <p:nvGrpSpPr>
          <p:cNvPr id="31" name="Group 30"/>
          <p:cNvGrpSpPr/>
          <p:nvPr/>
        </p:nvGrpSpPr>
        <p:grpSpPr>
          <a:xfrm>
            <a:off x="9367329" y="3614299"/>
            <a:ext cx="2388501" cy="955400"/>
            <a:chOff x="8601289" y="137484"/>
            <a:chExt cx="2388501" cy="955400"/>
          </a:xfrm>
        </p:grpSpPr>
        <p:sp>
          <p:nvSpPr>
            <p:cNvPr id="32" name="Arrow: Chevron 31"/>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3"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8014" tIns="36005" rIns="36005" bIns="36005" numCol="1" spcCol="1270" anchor="ctr" anchorCtr="0">
              <a:noAutofit/>
            </a:bodyPr>
            <a:lstStyle/>
            <a:p>
              <a:pPr marL="0" lvl="0" indent="0" algn="ctr" defTabSz="1200150">
                <a:lnSpc>
                  <a:spcPct val="90000"/>
                </a:lnSpc>
                <a:spcBef>
                  <a:spcPct val="0"/>
                </a:spcBef>
                <a:spcAft>
                  <a:spcPct val="35000"/>
                </a:spcAft>
                <a:buNone/>
              </a:pPr>
              <a:r>
                <a:rPr lang="en-US" sz="2700" kern="1200"/>
                <a:t>TTS</a:t>
              </a:r>
            </a:p>
          </p:txBody>
        </p:sp>
      </p:grpSp>
      <p:grpSp>
        <p:nvGrpSpPr>
          <p:cNvPr id="42" name="Group 41"/>
          <p:cNvGrpSpPr/>
          <p:nvPr/>
        </p:nvGrpSpPr>
        <p:grpSpPr>
          <a:xfrm>
            <a:off x="768723" y="5341513"/>
            <a:ext cx="2388501" cy="955400"/>
            <a:chOff x="2683" y="130758"/>
            <a:chExt cx="2388501" cy="955400"/>
          </a:xfrm>
        </p:grpSpPr>
        <p:sp>
          <p:nvSpPr>
            <p:cNvPr id="55" name="Arrow: Chevron 54"/>
            <p:cNvSpPr/>
            <p:nvPr/>
          </p:nvSpPr>
          <p:spPr>
            <a:xfrm>
              <a:off x="2683" y="130758"/>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6" name="Arrow: Chevron 4"/>
            <p:cNvSpPr txBox="1"/>
            <p:nvPr/>
          </p:nvSpPr>
          <p:spPr>
            <a:xfrm>
              <a:off x="480383" y="130758"/>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“A picture of Satya Nadella happy”</a:t>
              </a:r>
            </a:p>
          </p:txBody>
        </p:sp>
      </p:grpSp>
      <p:grpSp>
        <p:nvGrpSpPr>
          <p:cNvPr id="43" name="Group 42"/>
          <p:cNvGrpSpPr/>
          <p:nvPr/>
        </p:nvGrpSpPr>
        <p:grpSpPr>
          <a:xfrm>
            <a:off x="2918375" y="5348239"/>
            <a:ext cx="2388501" cy="955400"/>
            <a:chOff x="2152335" y="137484"/>
            <a:chExt cx="2388501" cy="955400"/>
          </a:xfrm>
        </p:grpSpPr>
        <p:sp>
          <p:nvSpPr>
            <p:cNvPr id="53" name="Arrow: Chevron 52"/>
            <p:cNvSpPr/>
            <p:nvPr/>
          </p:nvSpPr>
          <p:spPr>
            <a:xfrm>
              <a:off x="2152335"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Arrow: Chevron 6"/>
            <p:cNvSpPr txBox="1"/>
            <p:nvPr/>
          </p:nvSpPr>
          <p:spPr>
            <a:xfrm>
              <a:off x="2630035"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This is x% about a thing/person</a:t>
              </a:r>
            </a:p>
          </p:txBody>
        </p:sp>
      </p:grpSp>
      <p:grpSp>
        <p:nvGrpSpPr>
          <p:cNvPr id="44" name="Group 43"/>
          <p:cNvGrpSpPr/>
          <p:nvPr/>
        </p:nvGrpSpPr>
        <p:grpSpPr>
          <a:xfrm>
            <a:off x="5068026" y="5348239"/>
            <a:ext cx="2388501" cy="955400"/>
            <a:chOff x="4301986" y="137484"/>
            <a:chExt cx="2388501" cy="955400"/>
          </a:xfrm>
        </p:grpSpPr>
        <p:sp>
          <p:nvSpPr>
            <p:cNvPr id="51" name="Arrow: Chevron 50"/>
            <p:cNvSpPr/>
            <p:nvPr/>
          </p:nvSpPr>
          <p:spPr>
            <a:xfrm>
              <a:off x="4301986" y="137484"/>
              <a:ext cx="2388501" cy="955400"/>
            </a:xfrm>
            <a:prstGeom prst="chevron">
              <a:avLst/>
            </a:prstGeom>
            <a:solidFill>
              <a:srgbClr val="5095D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2" name="Arrow: Chevron 8"/>
            <p:cNvSpPr txBox="1"/>
            <p:nvPr/>
          </p:nvSpPr>
          <p:spPr>
            <a:xfrm>
              <a:off x="4779686"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Image of person</a:t>
              </a:r>
            </a:p>
          </p:txBody>
        </p:sp>
      </p:grpSp>
      <p:grpSp>
        <p:nvGrpSpPr>
          <p:cNvPr id="45" name="Group 44"/>
          <p:cNvGrpSpPr/>
          <p:nvPr/>
        </p:nvGrpSpPr>
        <p:grpSpPr>
          <a:xfrm>
            <a:off x="7217678" y="5348239"/>
            <a:ext cx="2388501" cy="955400"/>
            <a:chOff x="6451638" y="137484"/>
            <a:chExt cx="2388501" cy="955400"/>
          </a:xfrm>
        </p:grpSpPr>
        <p:sp>
          <p:nvSpPr>
            <p:cNvPr id="49" name="Arrow: Chevron 48"/>
            <p:cNvSpPr/>
            <p:nvPr/>
          </p:nvSpPr>
          <p:spPr>
            <a:xfrm>
              <a:off x="6451638"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0" name="Arrow: Chevron 10"/>
            <p:cNvSpPr txBox="1"/>
            <p:nvPr/>
          </p:nvSpPr>
          <p:spPr>
            <a:xfrm>
              <a:off x="6929338"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Emotional readings</a:t>
              </a:r>
            </a:p>
          </p:txBody>
        </p:sp>
      </p:grpSp>
      <p:grpSp>
        <p:nvGrpSpPr>
          <p:cNvPr id="46" name="Group 45"/>
          <p:cNvGrpSpPr/>
          <p:nvPr/>
        </p:nvGrpSpPr>
        <p:grpSpPr>
          <a:xfrm>
            <a:off x="9367329" y="5348239"/>
            <a:ext cx="2388501" cy="955400"/>
            <a:chOff x="8601289" y="137484"/>
            <a:chExt cx="2388501" cy="955400"/>
          </a:xfrm>
        </p:grpSpPr>
        <p:sp>
          <p:nvSpPr>
            <p:cNvPr id="47" name="Arrow: Chevron 46"/>
            <p:cNvSpPr/>
            <p:nvPr/>
          </p:nvSpPr>
          <p:spPr>
            <a:xfrm>
              <a:off x="8601289" y="137484"/>
              <a:ext cx="2388501" cy="955400"/>
            </a:xfrm>
            <a:prstGeom prst="chevron">
              <a:avLst/>
            </a:prstGeom>
            <a:solidFill>
              <a:srgbClr val="7F7F7F"/>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8" name="Arrow: Chevron 12"/>
            <p:cNvSpPr txBox="1"/>
            <p:nvPr/>
          </p:nvSpPr>
          <p:spPr>
            <a:xfrm>
              <a:off x="9078989" y="137484"/>
              <a:ext cx="1433101" cy="9554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“x% sure that this person is [highest emotion]”</a:t>
              </a:r>
            </a:p>
          </p:txBody>
        </p:sp>
      </p:grpSp>
    </p:spTree>
    <p:extLst>
      <p:ext uri="{BB962C8B-B14F-4D97-AF65-F5344CB8AC3E}">
        <p14:creationId xmlns:p14="http://schemas.microsoft.com/office/powerpoint/2010/main" val="214514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76801" y="1690688"/>
            <a:ext cx="7316944" cy="5167312"/>
          </a:xfrm>
          <a:custGeom>
            <a:avLst/>
            <a:gdLst>
              <a:gd name="connsiteX0" fmla="*/ 0 w 7316944"/>
              <a:gd name="connsiteY0" fmla="*/ 0 h 5167312"/>
              <a:gd name="connsiteX1" fmla="*/ 7316944 w 7316944"/>
              <a:gd name="connsiteY1" fmla="*/ 0 h 5167312"/>
              <a:gd name="connsiteX2" fmla="*/ 7316944 w 7316944"/>
              <a:gd name="connsiteY2" fmla="*/ 5167312 h 5167312"/>
              <a:gd name="connsiteX3" fmla="*/ 472697 w 7316944"/>
              <a:gd name="connsiteY3" fmla="*/ 5167312 h 5167312"/>
              <a:gd name="connsiteX4" fmla="*/ 2866576 w 7316944"/>
              <a:gd name="connsiteY4" fmla="*/ 952 h 5167312"/>
              <a:gd name="connsiteX5" fmla="*/ 0 w 731694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6944" h="5167312">
                <a:moveTo>
                  <a:pt x="0" y="0"/>
                </a:moveTo>
                <a:lnTo>
                  <a:pt x="7316944" y="0"/>
                </a:lnTo>
                <a:lnTo>
                  <a:pt x="7316944" y="5167312"/>
                </a:lnTo>
                <a:lnTo>
                  <a:pt x="472697" y="5167312"/>
                </a:lnTo>
                <a:lnTo>
                  <a:pt x="2866576"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746" y="1691164"/>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3230" y="1828800"/>
            <a:ext cx="364212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801" y="4102100"/>
            <a:ext cx="4224866" cy="2112433"/>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a:t>Starship Commander</a:t>
            </a:r>
          </a:p>
        </p:txBody>
      </p:sp>
      <p:sp>
        <p:nvSpPr>
          <p:cNvPr id="3" name="Content Placeholder 2"/>
          <p:cNvSpPr>
            <a:spLocks noGrp="1"/>
          </p:cNvSpPr>
          <p:nvPr>
            <p:ph idx="1"/>
          </p:nvPr>
        </p:nvSpPr>
        <p:spPr>
          <a:xfrm>
            <a:off x="838200" y="2015406"/>
            <a:ext cx="5097779" cy="4065986"/>
          </a:xfrm>
        </p:spPr>
        <p:txBody>
          <a:bodyPr anchor="t">
            <a:normAutofit lnSpcReduction="10000"/>
          </a:bodyPr>
          <a:lstStyle/>
          <a:p>
            <a:r>
              <a:rPr lang="en-CA" sz="2000" dirty="0">
                <a:solidFill>
                  <a:schemeClr val="bg1"/>
                </a:solidFill>
              </a:rPr>
              <a:t>A VR game with interactive character experiences powered by voice where player actions determine story.</a:t>
            </a:r>
          </a:p>
          <a:p>
            <a:r>
              <a:rPr lang="en-CA" sz="2000" dirty="0">
                <a:solidFill>
                  <a:schemeClr val="bg1"/>
                </a:solidFill>
              </a:rPr>
              <a:t>Used Custom Speech Service allowing for fictional names and phrases, and training custom script.</a:t>
            </a:r>
          </a:p>
          <a:p>
            <a:r>
              <a:rPr lang="en-CA" sz="2000" dirty="0">
                <a:solidFill>
                  <a:schemeClr val="bg1"/>
                </a:solidFill>
              </a:rPr>
              <a:t>Overcame barriers around speaking style, background noise &amp; vocabulary – cut error rate in half.</a:t>
            </a:r>
          </a:p>
          <a:p>
            <a:r>
              <a:rPr lang="en-CA" sz="2000" dirty="0">
                <a:solidFill>
                  <a:schemeClr val="bg1"/>
                </a:solidFill>
              </a:rPr>
              <a:t>Service is available for future platform expansion</a:t>
            </a:r>
          </a:p>
          <a:p>
            <a:r>
              <a:rPr lang="en-CA" sz="2000" dirty="0">
                <a:solidFill>
                  <a:schemeClr val="bg1"/>
                </a:solidFill>
              </a:rPr>
              <a:t>Players speak their mind, so LUIS helps determine their intent</a:t>
            </a:r>
          </a:p>
        </p:txBody>
      </p:sp>
    </p:spTree>
    <p:extLst>
      <p:ext uri="{BB962C8B-B14F-4D97-AF65-F5344CB8AC3E}">
        <p14:creationId xmlns:p14="http://schemas.microsoft.com/office/powerpoint/2010/main" val="185468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Cognition</a:t>
            </a:r>
          </a:p>
        </p:txBody>
      </p:sp>
      <p:sp>
        <p:nvSpPr>
          <p:cNvPr id="3" name="Content Placeholder 2"/>
          <p:cNvSpPr>
            <a:spLocks noGrp="1"/>
          </p:cNvSpPr>
          <p:nvPr>
            <p:ph idx="1"/>
          </p:nvPr>
        </p:nvSpPr>
        <p:spPr/>
        <p:txBody>
          <a:bodyPr>
            <a:normAutofit/>
          </a:bodyPr>
          <a:lstStyle/>
          <a:p>
            <a:pPr marL="457200" lvl="1" indent="0">
              <a:buNone/>
            </a:pPr>
            <a:r>
              <a:rPr lang="en-US" sz="3200" i="1" dirty="0"/>
              <a:t>the mental action or process of acquiring knowledge and understanding through thought, experience, and the senses</a:t>
            </a:r>
          </a:p>
        </p:txBody>
      </p:sp>
    </p:spTree>
    <p:extLst>
      <p:ext uri="{BB962C8B-B14F-4D97-AF65-F5344CB8AC3E}">
        <p14:creationId xmlns:p14="http://schemas.microsoft.com/office/powerpoint/2010/main" val="2461626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Explored services that bring structured semantic data to human I/O with a degree of confidence</a:t>
            </a:r>
          </a:p>
          <a:p>
            <a:r>
              <a:rPr lang="en-US" dirty="0"/>
              <a:t>Saw examples of companies using these services</a:t>
            </a:r>
          </a:p>
          <a:p>
            <a:r>
              <a:rPr lang="en-US" dirty="0"/>
              <a:t>Learned the basics of getting connected</a:t>
            </a:r>
          </a:p>
          <a:p>
            <a:r>
              <a:rPr lang="en-US" dirty="0"/>
              <a:t>Saw an example of multiple services working together for a specific scenario</a:t>
            </a:r>
          </a:p>
        </p:txBody>
      </p:sp>
    </p:spTree>
    <p:extLst>
      <p:ext uri="{BB962C8B-B14F-4D97-AF65-F5344CB8AC3E}">
        <p14:creationId xmlns:p14="http://schemas.microsoft.com/office/powerpoint/2010/main" val="29620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normAutofit/>
          </a:bodyPr>
          <a:lstStyle/>
          <a:p>
            <a:r>
              <a:rPr lang="en-US" sz="2400" dirty="0"/>
              <a:t>Further sessions in this series:</a:t>
            </a:r>
          </a:p>
          <a:p>
            <a:pPr lvl="1"/>
            <a:r>
              <a:rPr lang="en-US" sz="2000" dirty="0"/>
              <a:t>Starting Cognitive Services – The building blocks and services behind the Research app</a:t>
            </a:r>
          </a:p>
          <a:p>
            <a:r>
              <a:rPr lang="en-US" sz="2400" dirty="0"/>
              <a:t>Learn and try at - </a:t>
            </a:r>
            <a:r>
              <a:rPr lang="en-US" sz="2400" dirty="0">
                <a:hlinkClick r:id="rId3"/>
              </a:rPr>
              <a:t>https://www.microsoft.com/cognitive-services</a:t>
            </a:r>
            <a:r>
              <a:rPr lang="en-US" sz="2400" dirty="0"/>
              <a:t> </a:t>
            </a:r>
          </a:p>
          <a:p>
            <a:r>
              <a:rPr lang="en-US" sz="2400" dirty="0"/>
              <a:t>Docs &amp; getting started - </a:t>
            </a:r>
            <a:r>
              <a:rPr lang="en-US" sz="2400" dirty="0">
                <a:hlinkClick r:id="rId4"/>
              </a:rPr>
              <a:t>https://docs.microsoft.com/en-us/azure/cognitive-services/</a:t>
            </a:r>
            <a:r>
              <a:rPr lang="en-US" sz="2400" dirty="0"/>
              <a:t> </a:t>
            </a:r>
          </a:p>
          <a:p>
            <a:r>
              <a:rPr lang="en-US" sz="2400" dirty="0"/>
              <a:t>Cognitive Services example code - </a:t>
            </a:r>
            <a:r>
              <a:rPr lang="en-US" sz="2400" dirty="0">
                <a:hlinkClick r:id="rId5"/>
              </a:rPr>
              <a:t>https://github.com/Microsoft/Cognitive-Samples-IntelligentKiosk</a:t>
            </a:r>
            <a:r>
              <a:rPr lang="en-US" sz="2400" dirty="0"/>
              <a:t> </a:t>
            </a:r>
          </a:p>
          <a:p>
            <a:endParaRPr lang="en-US" sz="2400" dirty="0"/>
          </a:p>
          <a:p>
            <a:endParaRPr lang="en-US" sz="2400" dirty="0"/>
          </a:p>
        </p:txBody>
      </p:sp>
    </p:spTree>
    <p:extLst>
      <p:ext uri="{BB962C8B-B14F-4D97-AF65-F5344CB8AC3E}">
        <p14:creationId xmlns:p14="http://schemas.microsoft.com/office/powerpoint/2010/main" val="680402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080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Cognitive Services?</a:t>
            </a:r>
          </a:p>
        </p:txBody>
      </p:sp>
      <p:sp>
        <p:nvSpPr>
          <p:cNvPr id="3" name="Content Placeholder 2"/>
          <p:cNvSpPr>
            <a:spLocks noGrp="1"/>
          </p:cNvSpPr>
          <p:nvPr>
            <p:ph idx="1"/>
          </p:nvPr>
        </p:nvSpPr>
        <p:spPr/>
        <p:txBody>
          <a:bodyPr/>
          <a:lstStyle/>
          <a:p>
            <a:pPr marL="0" indent="0">
              <a:buNone/>
            </a:pPr>
            <a:r>
              <a:rPr lang="en-US" dirty="0"/>
              <a:t>Cognitive services are a set of APIs that are designed to democratize artificial intelligence by enabling systems to see, hear, speak, understand and interpret our needs using natural methods of communication. </a:t>
            </a:r>
          </a:p>
          <a:p>
            <a:pPr marL="0" indent="0">
              <a:buNone/>
            </a:pPr>
            <a:endParaRPr lang="en-US" dirty="0"/>
          </a:p>
          <a:p>
            <a:pPr marL="0" indent="0">
              <a:buNone/>
            </a:pPr>
            <a:r>
              <a:rPr lang="en-US" dirty="0"/>
              <a:t>What these services generally do is bring structured semantic data to human knowledge I/O with a degree of confidence</a:t>
            </a:r>
          </a:p>
          <a:p>
            <a:pPr marL="0" indent="0">
              <a:buNone/>
            </a:pPr>
            <a:endParaRPr lang="en-US" dirty="0"/>
          </a:p>
        </p:txBody>
      </p:sp>
      <p:graphicFrame>
        <p:nvGraphicFramePr>
          <p:cNvPr id="4" name="Diagram 3"/>
          <p:cNvGraphicFramePr/>
          <p:nvPr>
            <p:extLst>
              <p:ext uri="{D42A27DB-BD31-4B8C-83A1-F6EECF244321}">
                <p14:modId xmlns:p14="http://schemas.microsoft.com/office/powerpoint/2010/main" val="3352996024"/>
              </p:ext>
            </p:extLst>
          </p:nvPr>
        </p:nvGraphicFramePr>
        <p:xfrm>
          <a:off x="768724" y="5356412"/>
          <a:ext cx="10992475" cy="1230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744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Introducing Cognitive Services</a:t>
            </a:r>
          </a:p>
        </p:txBody>
      </p:sp>
    </p:spTree>
    <p:extLst>
      <p:ext uri="{BB962C8B-B14F-4D97-AF65-F5344CB8AC3E}">
        <p14:creationId xmlns:p14="http://schemas.microsoft.com/office/powerpoint/2010/main" val="3593470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691641"/>
            <a:ext cx="7571262" cy="5166360"/>
          </a:xfrm>
          <a:custGeom>
            <a:avLst/>
            <a:gdLst>
              <a:gd name="connsiteX0" fmla="*/ 0 w 7571262"/>
              <a:gd name="connsiteY0" fmla="*/ 5166360 h 5166360"/>
              <a:gd name="connsiteX1" fmla="*/ 7571262 w 7571262"/>
              <a:gd name="connsiteY1" fmla="*/ 5166360 h 5166360"/>
              <a:gd name="connsiteX2" fmla="*/ 5177382 w 7571262"/>
              <a:gd name="connsiteY2" fmla="*/ 0 h 5166360"/>
              <a:gd name="connsiteX3" fmla="*/ 5171159 w 7571262"/>
              <a:gd name="connsiteY3" fmla="*/ 0 h 5166360"/>
              <a:gd name="connsiteX4" fmla="*/ 3981368 w 7571262"/>
              <a:gd name="connsiteY4" fmla="*/ 0 h 5166360"/>
              <a:gd name="connsiteX5" fmla="*/ 2331323 w 7571262"/>
              <a:gd name="connsiteY5" fmla="*/ 0 h 5166360"/>
              <a:gd name="connsiteX6" fmla="*/ 0 w 7571262"/>
              <a:gd name="connsiteY6" fmla="*/ 0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71262" h="5166360">
                <a:moveTo>
                  <a:pt x="0" y="5166360"/>
                </a:moveTo>
                <a:lnTo>
                  <a:pt x="7571262" y="5166360"/>
                </a:lnTo>
                <a:lnTo>
                  <a:pt x="5177382" y="0"/>
                </a:lnTo>
                <a:lnTo>
                  <a:pt x="5171159" y="0"/>
                </a:lnTo>
                <a:lnTo>
                  <a:pt x="3981368" y="0"/>
                </a:lnTo>
                <a:lnTo>
                  <a:pt x="2331323"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1312" r="2" b="19333"/>
          <a:stretch/>
        </p:blipFill>
        <p:spPr>
          <a:xfrm>
            <a:off x="6587330" y="1690689"/>
            <a:ext cx="5604670" cy="2501837"/>
          </a:xfrm>
          <a:custGeom>
            <a:avLst/>
            <a:gdLst>
              <a:gd name="connsiteX0" fmla="*/ 1159248 w 5604670"/>
              <a:gd name="connsiteY0" fmla="*/ 0 h 2501837"/>
              <a:gd name="connsiteX1" fmla="*/ 5604670 w 5604670"/>
              <a:gd name="connsiteY1" fmla="*/ 0 h 2501837"/>
              <a:gd name="connsiteX2" fmla="*/ 5604670 w 5604670"/>
              <a:gd name="connsiteY2" fmla="*/ 2501837 h 2501837"/>
              <a:gd name="connsiteX3" fmla="*/ 0 w 5604670"/>
              <a:gd name="connsiteY3" fmla="*/ 2501837 h 2501837"/>
            </a:gdLst>
            <a:ahLst/>
            <a:cxnLst>
              <a:cxn ang="0">
                <a:pos x="connsiteX0" y="connsiteY0"/>
              </a:cxn>
              <a:cxn ang="0">
                <a:pos x="connsiteX1" y="connsiteY1"/>
              </a:cxn>
              <a:cxn ang="0">
                <a:pos x="connsiteX2" y="connsiteY2"/>
              </a:cxn>
              <a:cxn ang="0">
                <a:pos x="connsiteX3" y="connsiteY3"/>
              </a:cxn>
            </a:cxnLst>
            <a:rect l="l" t="t" r="r" b="b"/>
            <a:pathLst>
              <a:path w="5604670" h="2501837">
                <a:moveTo>
                  <a:pt x="1159248" y="0"/>
                </a:moveTo>
                <a:lnTo>
                  <a:pt x="5604670" y="0"/>
                </a:lnTo>
                <a:lnTo>
                  <a:pt x="5604670" y="2501837"/>
                </a:lnTo>
                <a:lnTo>
                  <a:pt x="0" y="2501837"/>
                </a:lnTo>
                <a:close/>
              </a:path>
            </a:pathLst>
          </a:cu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32711" r="-2" b="33497"/>
          <a:stretch/>
        </p:blipFill>
        <p:spPr>
          <a:xfrm>
            <a:off x="4791075" y="4357117"/>
            <a:ext cx="7400925" cy="2500884"/>
          </a:xfrm>
          <a:custGeom>
            <a:avLst/>
            <a:gdLst>
              <a:gd name="connsiteX0" fmla="*/ 1717230 w 7400925"/>
              <a:gd name="connsiteY0" fmla="*/ 0 h 2500884"/>
              <a:gd name="connsiteX1" fmla="*/ 7400925 w 7400925"/>
              <a:gd name="connsiteY1" fmla="*/ 0 h 2500884"/>
              <a:gd name="connsiteX2" fmla="*/ 7400925 w 7400925"/>
              <a:gd name="connsiteY2" fmla="*/ 2500884 h 2500884"/>
              <a:gd name="connsiteX3" fmla="*/ 0 w 7400925"/>
              <a:gd name="connsiteY3" fmla="*/ 2500884 h 2500884"/>
              <a:gd name="connsiteX4" fmla="*/ 0 w 7400925"/>
              <a:gd name="connsiteY4" fmla="*/ 2500883 h 2500884"/>
              <a:gd name="connsiteX5" fmla="*/ 552186 w 7400925"/>
              <a:gd name="connsiteY5" fmla="*/ 2500883 h 2500884"/>
              <a:gd name="connsiteX6" fmla="*/ 558423 w 7400925"/>
              <a:gd name="connsiteY6" fmla="*/ 2500883 h 25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00925" h="2500884">
                <a:moveTo>
                  <a:pt x="1717230" y="0"/>
                </a:moveTo>
                <a:lnTo>
                  <a:pt x="7400925" y="0"/>
                </a:lnTo>
                <a:lnTo>
                  <a:pt x="7400925" y="2500884"/>
                </a:lnTo>
                <a:lnTo>
                  <a:pt x="0" y="2500884"/>
                </a:lnTo>
                <a:lnTo>
                  <a:pt x="0" y="2500883"/>
                </a:lnTo>
                <a:lnTo>
                  <a:pt x="552186" y="2500883"/>
                </a:lnTo>
                <a:lnTo>
                  <a:pt x="558423" y="2500883"/>
                </a:lnTo>
                <a:close/>
              </a:path>
            </a:pathLst>
          </a:custGeom>
        </p:spPr>
      </p:pic>
      <p:sp>
        <p:nvSpPr>
          <p:cNvPr id="2" name="Title 1"/>
          <p:cNvSpPr>
            <a:spLocks noGrp="1"/>
          </p:cNvSpPr>
          <p:nvPr>
            <p:ph type="title"/>
          </p:nvPr>
        </p:nvSpPr>
        <p:spPr>
          <a:xfrm>
            <a:off x="838200" y="365125"/>
            <a:ext cx="10515600" cy="1325563"/>
          </a:xfrm>
        </p:spPr>
        <p:txBody>
          <a:bodyPr>
            <a:normAutofit/>
          </a:bodyPr>
          <a:lstStyle/>
          <a:p>
            <a:r>
              <a:rPr lang="en-US"/>
              <a:t>Case Study</a:t>
            </a:r>
          </a:p>
        </p:txBody>
      </p:sp>
      <p:sp>
        <p:nvSpPr>
          <p:cNvPr id="3" name="Content Placeholder 2"/>
          <p:cNvSpPr>
            <a:spLocks noGrp="1"/>
          </p:cNvSpPr>
          <p:nvPr>
            <p:ph idx="1"/>
          </p:nvPr>
        </p:nvSpPr>
        <p:spPr>
          <a:xfrm>
            <a:off x="838200" y="2015406"/>
            <a:ext cx="5097779" cy="4065986"/>
          </a:xfrm>
        </p:spPr>
        <p:txBody>
          <a:bodyPr anchor="t">
            <a:normAutofit/>
          </a:bodyPr>
          <a:lstStyle/>
          <a:p>
            <a:pPr>
              <a:lnSpc>
                <a:spcPct val="80000"/>
              </a:lnSpc>
            </a:pPr>
            <a:r>
              <a:rPr lang="en-CA" sz="2000" dirty="0">
                <a:solidFill>
                  <a:schemeClr val="bg1"/>
                </a:solidFill>
              </a:rPr>
              <a:t>The “push a button, get a ride” service</a:t>
            </a:r>
            <a:r>
              <a:rPr lang="en-US" sz="2000" dirty="0">
                <a:solidFill>
                  <a:schemeClr val="bg1"/>
                </a:solidFill>
              </a:rPr>
              <a:t> </a:t>
            </a:r>
            <a:r>
              <a:rPr lang="en-CA" sz="2000" dirty="0">
                <a:solidFill>
                  <a:schemeClr val="bg1"/>
                </a:solidFill>
              </a:rPr>
              <a:t>in more than 66 countries and 508 cities worldwide, and employs 6,700 people</a:t>
            </a:r>
          </a:p>
          <a:p>
            <a:pPr>
              <a:lnSpc>
                <a:spcPct val="80000"/>
              </a:lnSpc>
            </a:pPr>
            <a:r>
              <a:rPr lang="en-CA" sz="2000" dirty="0">
                <a:solidFill>
                  <a:schemeClr val="bg1"/>
                </a:solidFill>
              </a:rPr>
              <a:t>Drivers take a selfie periodically to check identity</a:t>
            </a:r>
          </a:p>
          <a:p>
            <a:pPr>
              <a:lnSpc>
                <a:spcPct val="80000"/>
              </a:lnSpc>
            </a:pPr>
            <a:r>
              <a:rPr lang="en-CA" sz="2000" dirty="0">
                <a:solidFill>
                  <a:schemeClr val="bg1"/>
                </a:solidFill>
              </a:rPr>
              <a:t>Compares photos with varying pose, focus, and lighting conditions, which is critical for uncontrolled conditions like drivers taking selfies at night in their cars</a:t>
            </a:r>
          </a:p>
          <a:p>
            <a:pPr>
              <a:lnSpc>
                <a:spcPct val="80000"/>
              </a:lnSpc>
            </a:pPr>
            <a:r>
              <a:rPr lang="en-CA" sz="2000" dirty="0">
                <a:solidFill>
                  <a:schemeClr val="bg1"/>
                </a:solidFill>
              </a:rPr>
              <a:t>Match within milliseconds</a:t>
            </a:r>
          </a:p>
          <a:p>
            <a:pPr>
              <a:lnSpc>
                <a:spcPct val="80000"/>
              </a:lnSpc>
            </a:pPr>
            <a:r>
              <a:rPr lang="en-CA" sz="2000" dirty="0">
                <a:solidFill>
                  <a:schemeClr val="bg1"/>
                </a:solidFill>
              </a:rPr>
              <a:t>Thousands of sign-ins every hour</a:t>
            </a:r>
          </a:p>
          <a:p>
            <a:pPr>
              <a:lnSpc>
                <a:spcPct val="80000"/>
              </a:lnSpc>
            </a:pPr>
            <a:r>
              <a:rPr lang="en-CA" sz="2000" dirty="0">
                <a:solidFill>
                  <a:schemeClr val="bg1"/>
                </a:solidFill>
              </a:rPr>
              <a:t>Integrated with Java front-end and Go backend (with Python) in 3 weeks.</a:t>
            </a:r>
          </a:p>
        </p:txBody>
      </p:sp>
    </p:spTree>
    <p:extLst>
      <p:ext uri="{BB962C8B-B14F-4D97-AF65-F5344CB8AC3E}">
        <p14:creationId xmlns:p14="http://schemas.microsoft.com/office/powerpoint/2010/main" val="75975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Services</a:t>
            </a:r>
          </a:p>
        </p:txBody>
      </p:sp>
      <p:graphicFrame>
        <p:nvGraphicFramePr>
          <p:cNvPr id="4" name="Table 3"/>
          <p:cNvGraphicFramePr>
            <a:graphicFrameLocks noGrp="1"/>
          </p:cNvGraphicFramePr>
          <p:nvPr>
            <p:extLst>
              <p:ext uri="{D42A27DB-BD31-4B8C-83A1-F6EECF244321}">
                <p14:modId xmlns:p14="http://schemas.microsoft.com/office/powerpoint/2010/main" val="1133878778"/>
              </p:ext>
            </p:extLst>
          </p:nvPr>
        </p:nvGraphicFramePr>
        <p:xfrm>
          <a:off x="989293" y="1905419"/>
          <a:ext cx="10185215" cy="4051628"/>
        </p:xfrm>
        <a:graphic>
          <a:graphicData uri="http://schemas.openxmlformats.org/drawingml/2006/table">
            <a:tbl>
              <a:tblPr firstRow="1" firstCol="1" bandRow="1">
                <a:tableStyleId>{3C2FFA5D-87B4-456A-9821-1D502468CF0F}</a:tableStyleId>
              </a:tblPr>
              <a:tblGrid>
                <a:gridCol w="2037043">
                  <a:extLst>
                    <a:ext uri="{9D8B030D-6E8A-4147-A177-3AD203B41FA5}">
                      <a16:colId xmlns:a16="http://schemas.microsoft.com/office/drawing/2014/main" val="3047930954"/>
                    </a:ext>
                  </a:extLst>
                </a:gridCol>
                <a:gridCol w="2037043">
                  <a:extLst>
                    <a:ext uri="{9D8B030D-6E8A-4147-A177-3AD203B41FA5}">
                      <a16:colId xmlns:a16="http://schemas.microsoft.com/office/drawing/2014/main" val="3132158794"/>
                    </a:ext>
                  </a:extLst>
                </a:gridCol>
                <a:gridCol w="2037043">
                  <a:extLst>
                    <a:ext uri="{9D8B030D-6E8A-4147-A177-3AD203B41FA5}">
                      <a16:colId xmlns:a16="http://schemas.microsoft.com/office/drawing/2014/main" val="648756516"/>
                    </a:ext>
                  </a:extLst>
                </a:gridCol>
                <a:gridCol w="2037043">
                  <a:extLst>
                    <a:ext uri="{9D8B030D-6E8A-4147-A177-3AD203B41FA5}">
                      <a16:colId xmlns:a16="http://schemas.microsoft.com/office/drawing/2014/main" val="3023113295"/>
                    </a:ext>
                  </a:extLst>
                </a:gridCol>
                <a:gridCol w="2037043">
                  <a:extLst>
                    <a:ext uri="{9D8B030D-6E8A-4147-A177-3AD203B41FA5}">
                      <a16:colId xmlns:a16="http://schemas.microsoft.com/office/drawing/2014/main" val="2512331499"/>
                    </a:ext>
                  </a:extLst>
                </a:gridCol>
              </a:tblGrid>
              <a:tr h="4051628">
                <a:tc>
                  <a:txBody>
                    <a:bodyPr/>
                    <a:lstStyle/>
                    <a:p>
                      <a:pPr marL="0" marR="0" algn="ctr">
                        <a:lnSpc>
                          <a:spcPct val="107000"/>
                        </a:lnSpc>
                        <a:spcBef>
                          <a:spcPts val="0"/>
                        </a:spcBef>
                        <a:spcAft>
                          <a:spcPts val="0"/>
                        </a:spcAft>
                      </a:pPr>
                      <a:r>
                        <a:rPr lang="en-US" sz="2800" b="0" dirty="0">
                          <a:solidFill>
                            <a:schemeClr val="tx1"/>
                          </a:solidFill>
                          <a:effectLst/>
                        </a:rPr>
                        <a:t>Vision</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dirty="0">
                          <a:solidFill>
                            <a:schemeClr val="tx1"/>
                          </a:solidFill>
                          <a:effectLst/>
                        </a:rPr>
                        <a:t>Speech</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a:solidFill>
                            <a:schemeClr val="tx1"/>
                          </a:solidFill>
                          <a:effectLst/>
                        </a:rPr>
                        <a:t>Language</a:t>
                      </a:r>
                      <a:endParaRPr lang="en-US" sz="2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a:solidFill>
                            <a:schemeClr val="tx1"/>
                          </a:solidFill>
                          <a:effectLst/>
                        </a:rPr>
                        <a:t>Knowledge</a:t>
                      </a:r>
                      <a:endParaRPr lang="en-US" sz="2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b="0" dirty="0">
                          <a:solidFill>
                            <a:schemeClr val="tx1"/>
                          </a:solidFill>
                          <a:effectLst/>
                        </a:rPr>
                        <a:t>Search</a:t>
                      </a:r>
                      <a:endParaRPr lang="en-US" sz="2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8710225"/>
                  </a:ext>
                </a:extLst>
              </a:tr>
            </a:tbl>
          </a:graphicData>
        </a:graphic>
      </p:graphicFrame>
    </p:spTree>
    <p:extLst>
      <p:ext uri="{BB962C8B-B14F-4D97-AF65-F5344CB8AC3E}">
        <p14:creationId xmlns:p14="http://schemas.microsoft.com/office/powerpoint/2010/main" val="760943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
        <p:nvSpPr>
          <p:cNvPr id="3" name="Content Placeholder 2"/>
          <p:cNvSpPr>
            <a:spLocks noGrp="1"/>
          </p:cNvSpPr>
          <p:nvPr>
            <p:ph idx="1"/>
          </p:nvPr>
        </p:nvSpPr>
        <p:spPr/>
        <p:txBody>
          <a:bodyPr/>
          <a:lstStyle/>
          <a:p>
            <a:r>
              <a:rPr lang="en-US" dirty="0"/>
              <a:t>Computer Vision</a:t>
            </a:r>
          </a:p>
          <a:p>
            <a:r>
              <a:rPr lang="en-US" dirty="0"/>
              <a:t>Content Moderator</a:t>
            </a:r>
          </a:p>
          <a:p>
            <a:r>
              <a:rPr lang="en-US" dirty="0"/>
              <a:t>Emotion</a:t>
            </a:r>
          </a:p>
          <a:p>
            <a:r>
              <a:rPr lang="en-US" dirty="0"/>
              <a:t>Face</a:t>
            </a:r>
          </a:p>
          <a:p>
            <a:r>
              <a:rPr lang="en-US" dirty="0"/>
              <a:t>Video</a:t>
            </a:r>
          </a:p>
        </p:txBody>
      </p:sp>
      <p:pic>
        <p:nvPicPr>
          <p:cNvPr id="4" name="Picture 3"/>
          <p:cNvPicPr>
            <a:picLocks noChangeAspect="1"/>
          </p:cNvPicPr>
          <p:nvPr/>
        </p:nvPicPr>
        <p:blipFill>
          <a:blip r:embed="rId3"/>
          <a:stretch>
            <a:fillRect/>
          </a:stretch>
        </p:blipFill>
        <p:spPr>
          <a:xfrm>
            <a:off x="4694237" y="444022"/>
            <a:ext cx="3608944" cy="2763205"/>
          </a:xfrm>
          <a:prstGeom prst="rect">
            <a:avLst/>
          </a:prstGeom>
        </p:spPr>
      </p:pic>
      <p:pic>
        <p:nvPicPr>
          <p:cNvPr id="5" name="Picture 4"/>
          <p:cNvPicPr>
            <a:picLocks noChangeAspect="1"/>
          </p:cNvPicPr>
          <p:nvPr/>
        </p:nvPicPr>
        <p:blipFill>
          <a:blip r:embed="rId4"/>
          <a:stretch>
            <a:fillRect/>
          </a:stretch>
        </p:blipFill>
        <p:spPr>
          <a:xfrm>
            <a:off x="8641599" y="455925"/>
            <a:ext cx="3461401" cy="2795494"/>
          </a:xfrm>
          <a:prstGeom prst="rect">
            <a:avLst/>
          </a:prstGeom>
        </p:spPr>
      </p:pic>
      <p:pic>
        <p:nvPicPr>
          <p:cNvPr id="6" name="Picture 5"/>
          <p:cNvPicPr>
            <a:picLocks noChangeAspect="1"/>
          </p:cNvPicPr>
          <p:nvPr/>
        </p:nvPicPr>
        <p:blipFill>
          <a:blip r:embed="rId5"/>
          <a:stretch>
            <a:fillRect/>
          </a:stretch>
        </p:blipFill>
        <p:spPr>
          <a:xfrm>
            <a:off x="8659346" y="3318887"/>
            <a:ext cx="3225970" cy="2426370"/>
          </a:xfrm>
          <a:prstGeom prst="rect">
            <a:avLst/>
          </a:prstGeom>
        </p:spPr>
      </p:pic>
      <p:pic>
        <p:nvPicPr>
          <p:cNvPr id="7" name="Picture 6"/>
          <p:cNvPicPr>
            <a:picLocks noChangeAspect="1"/>
          </p:cNvPicPr>
          <p:nvPr/>
        </p:nvPicPr>
        <p:blipFill>
          <a:blip r:embed="rId6"/>
          <a:stretch>
            <a:fillRect/>
          </a:stretch>
        </p:blipFill>
        <p:spPr>
          <a:xfrm>
            <a:off x="8682080" y="5678294"/>
            <a:ext cx="3032872" cy="1132273"/>
          </a:xfrm>
          <a:prstGeom prst="rect">
            <a:avLst/>
          </a:prstGeom>
        </p:spPr>
      </p:pic>
      <p:pic>
        <p:nvPicPr>
          <p:cNvPr id="8" name="Picture 7"/>
          <p:cNvPicPr>
            <a:picLocks noChangeAspect="1"/>
          </p:cNvPicPr>
          <p:nvPr/>
        </p:nvPicPr>
        <p:blipFill>
          <a:blip r:embed="rId7"/>
          <a:stretch>
            <a:fillRect/>
          </a:stretch>
        </p:blipFill>
        <p:spPr>
          <a:xfrm>
            <a:off x="4694237" y="455925"/>
            <a:ext cx="3870965" cy="2583110"/>
          </a:xfrm>
          <a:prstGeom prst="rect">
            <a:avLst/>
          </a:prstGeom>
        </p:spPr>
      </p:pic>
      <p:pic>
        <p:nvPicPr>
          <p:cNvPr id="9" name="Picture 8"/>
          <p:cNvPicPr>
            <a:picLocks noChangeAspect="1"/>
          </p:cNvPicPr>
          <p:nvPr/>
        </p:nvPicPr>
        <p:blipFill rotWithShape="1">
          <a:blip r:embed="rId8"/>
          <a:srcRect r="36748"/>
          <a:stretch/>
        </p:blipFill>
        <p:spPr>
          <a:xfrm>
            <a:off x="8921454" y="455925"/>
            <a:ext cx="2963862" cy="3833055"/>
          </a:xfrm>
          <a:prstGeom prst="rect">
            <a:avLst/>
          </a:prstGeom>
        </p:spPr>
      </p:pic>
    </p:spTree>
    <p:extLst>
      <p:ext uri="{BB962C8B-B14F-4D97-AF65-F5344CB8AC3E}">
        <p14:creationId xmlns:p14="http://schemas.microsoft.com/office/powerpoint/2010/main" val="302872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500"/>
                                        <p:tgtEl>
                                          <p:spTgt spid="3">
                                            <p:txEl>
                                              <p:pRg st="1" end="1"/>
                                            </p:txEl>
                                          </p:spTgt>
                                        </p:tgtEl>
                                      </p:cBhvr>
                                    </p:animEffect>
                                  </p:childTnLst>
                                </p:cTn>
                              </p:par>
                              <p:par>
                                <p:cTn id="25" presetID="10" presetClass="exit" presetSubtype="0" fill="hold" nodeType="with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Effect transition="in" filter="fade">
                                      <p:cBhvr>
                                        <p:cTn id="41" dur="500"/>
                                        <p:tgtEl>
                                          <p:spTgt spid="3">
                                            <p:txEl>
                                              <p:pRg st="2" end="2"/>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Effect transition="in" filter="fade">
                                      <p:cBhvr>
                                        <p:cTn id="52" dur="500"/>
                                        <p:tgtEl>
                                          <p:spTgt spid="3">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Effect transition="in" filter="fade">
                                      <p:cBhvr>
                                        <p:cTn id="57" dur="500"/>
                                        <p:tgtEl>
                                          <p:spTgt spid="3">
                                            <p:txEl>
                                              <p:pRg st="4" end="4"/>
                                            </p:txEl>
                                          </p:spTgt>
                                        </p:tgtEl>
                                      </p:cBhvr>
                                    </p:animEffect>
                                  </p:childTnLst>
                                </p:cTn>
                              </p:par>
                              <p:par>
                                <p:cTn id="58" presetID="10" presetClass="exit" presetSubtype="0" fill="hold" nodeType="withEffect">
                                  <p:stCondLst>
                                    <p:cond delay="0"/>
                                  </p:stCondLst>
                                  <p:childTnLst>
                                    <p:animEffect transition="out" filter="fade">
                                      <p:cBhvr>
                                        <p:cTn id="59" dur="500"/>
                                        <p:tgtEl>
                                          <p:spTgt spid="8"/>
                                        </p:tgtEl>
                                      </p:cBhvr>
                                    </p:animEffect>
                                    <p:set>
                                      <p:cBhvr>
                                        <p:cTn id="60" dur="1" fill="hold">
                                          <p:stCondLst>
                                            <p:cond delay="499"/>
                                          </p:stCondLst>
                                        </p:cTn>
                                        <p:tgtEl>
                                          <p:spTgt spid="8"/>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
        <p:nvSpPr>
          <p:cNvPr id="3" name="Content Placeholder 2"/>
          <p:cNvSpPr>
            <a:spLocks noGrp="1"/>
          </p:cNvSpPr>
          <p:nvPr>
            <p:ph idx="1"/>
          </p:nvPr>
        </p:nvSpPr>
        <p:spPr/>
        <p:txBody>
          <a:bodyPr/>
          <a:lstStyle/>
          <a:p>
            <a:r>
              <a:rPr lang="en-US" dirty="0"/>
              <a:t>Bing Speech</a:t>
            </a:r>
          </a:p>
          <a:p>
            <a:r>
              <a:rPr lang="en-US" dirty="0"/>
              <a:t>Custom Speech Engine</a:t>
            </a:r>
          </a:p>
          <a:p>
            <a:r>
              <a:rPr lang="en-US" dirty="0"/>
              <a:t>Speaker Recognition</a:t>
            </a:r>
          </a:p>
          <a:p>
            <a:endParaRPr lang="en-US" dirty="0"/>
          </a:p>
        </p:txBody>
      </p:sp>
    </p:spTree>
    <p:extLst>
      <p:ext uri="{BB962C8B-B14F-4D97-AF65-F5344CB8AC3E}">
        <p14:creationId xmlns:p14="http://schemas.microsoft.com/office/powerpoint/2010/main" val="293373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p:sp>
        <p:nvSpPr>
          <p:cNvPr id="3" name="Content Placeholder 2"/>
          <p:cNvSpPr>
            <a:spLocks noGrp="1"/>
          </p:cNvSpPr>
          <p:nvPr>
            <p:ph idx="1"/>
          </p:nvPr>
        </p:nvSpPr>
        <p:spPr/>
        <p:txBody>
          <a:bodyPr/>
          <a:lstStyle/>
          <a:p>
            <a:r>
              <a:rPr lang="en-US" dirty="0"/>
              <a:t>Bing Spell Check</a:t>
            </a:r>
          </a:p>
          <a:p>
            <a:r>
              <a:rPr lang="en-US" dirty="0"/>
              <a:t>Linguistic Analytics</a:t>
            </a:r>
          </a:p>
          <a:p>
            <a:r>
              <a:rPr lang="en-US" dirty="0"/>
              <a:t>Text Analysis</a:t>
            </a:r>
          </a:p>
          <a:p>
            <a:r>
              <a:rPr lang="en-US" dirty="0"/>
              <a:t>Translator</a:t>
            </a:r>
          </a:p>
          <a:p>
            <a:r>
              <a:rPr lang="en-US" dirty="0" err="1"/>
              <a:t>WebLM</a:t>
            </a:r>
            <a:endParaRPr lang="en-US" dirty="0"/>
          </a:p>
          <a:p>
            <a:r>
              <a:rPr lang="en-US" dirty="0"/>
              <a:t>Language Understanding</a:t>
            </a:r>
          </a:p>
          <a:p>
            <a:pPr marL="0" indent="0">
              <a:buNone/>
            </a:pPr>
            <a:endParaRPr lang="en-US" dirty="0"/>
          </a:p>
        </p:txBody>
      </p:sp>
      <p:pic>
        <p:nvPicPr>
          <p:cNvPr id="4" name="Picture 3"/>
          <p:cNvPicPr>
            <a:picLocks noChangeAspect="1"/>
          </p:cNvPicPr>
          <p:nvPr/>
        </p:nvPicPr>
        <p:blipFill>
          <a:blip r:embed="rId3"/>
          <a:stretch>
            <a:fillRect/>
          </a:stretch>
        </p:blipFill>
        <p:spPr>
          <a:xfrm>
            <a:off x="5439641" y="1436948"/>
            <a:ext cx="6632437" cy="33823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5721" y="614043"/>
            <a:ext cx="3504919" cy="199479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721" y="2269175"/>
            <a:ext cx="3578989" cy="203695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5721" y="4611852"/>
            <a:ext cx="3620857" cy="2060779"/>
          </a:xfrm>
          <a:prstGeom prst="rect">
            <a:avLst/>
          </a:prstGeom>
        </p:spPr>
      </p:pic>
    </p:spTree>
    <p:extLst>
      <p:ext uri="{BB962C8B-B14F-4D97-AF65-F5344CB8AC3E}">
        <p14:creationId xmlns:p14="http://schemas.microsoft.com/office/powerpoint/2010/main" val="275302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xit" presetSubtype="0" fill="hold" nodeType="with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xit" presetSubtype="0" fill="hold" nodeType="withEffect">
                                  <p:stCondLst>
                                    <p:cond delay="0"/>
                                  </p:stCondLst>
                                  <p:childTnLst>
                                    <p:animEffect transition="out" filter="fade">
                                      <p:cBhvr>
                                        <p:cTn id="49" dur="500"/>
                                        <p:tgtEl>
                                          <p:spTgt spid="10"/>
                                        </p:tgtEl>
                                      </p:cBhvr>
                                    </p:animEffect>
                                    <p:set>
                                      <p:cBhvr>
                                        <p:cTn id="50" dur="1" fill="hold">
                                          <p:stCondLst>
                                            <p:cond delay="499"/>
                                          </p:stCondLst>
                                        </p:cTn>
                                        <p:tgtEl>
                                          <p:spTgt spid="10"/>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8"/>
                                        </p:tgtEl>
                                      </p:cBhvr>
                                    </p:animEffect>
                                    <p:set>
                                      <p:cBhvr>
                                        <p:cTn id="53" dur="1" fill="hold">
                                          <p:stCondLst>
                                            <p:cond delay="499"/>
                                          </p:stCondLst>
                                        </p:cTn>
                                        <p:tgtEl>
                                          <p:spTgt spid="8"/>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12379</TotalTime>
  <Words>3799</Words>
  <Application>Microsoft Office PowerPoint</Application>
  <PresentationFormat>Widescreen</PresentationFormat>
  <Paragraphs>291</Paragraphs>
  <Slides>22</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Arial</vt:lpstr>
      <vt:lpstr>Calibri</vt:lpstr>
      <vt:lpstr>Consolas</vt:lpstr>
      <vt:lpstr>Lucida Console</vt:lpstr>
      <vt:lpstr>Segoe UI</vt:lpstr>
      <vt:lpstr>Segoe UI Light</vt:lpstr>
      <vt:lpstr>Segoe UI Semibold</vt:lpstr>
      <vt:lpstr>Times New Roman</vt:lpstr>
      <vt:lpstr>Wingdings</vt:lpstr>
      <vt:lpstr>Office Theme</vt:lpstr>
      <vt:lpstr>1_MS1444_Windows Azure Template 16x9_r08a</vt:lpstr>
      <vt:lpstr>Exploring Cognitive Services</vt:lpstr>
      <vt:lpstr>Cognition</vt:lpstr>
      <vt:lpstr>What are Cognitive Services?</vt:lpstr>
      <vt:lpstr>Demo</vt:lpstr>
      <vt:lpstr>Case Study</vt:lpstr>
      <vt:lpstr>Types of Services</vt:lpstr>
      <vt:lpstr>Vision</vt:lpstr>
      <vt:lpstr>Speech</vt:lpstr>
      <vt:lpstr>Language</vt:lpstr>
      <vt:lpstr>Knowledge</vt:lpstr>
      <vt:lpstr>Search</vt:lpstr>
      <vt:lpstr>REST/JSON-based Services</vt:lpstr>
      <vt:lpstr>Languages &amp; Runtimes</vt:lpstr>
      <vt:lpstr>Demo</vt:lpstr>
      <vt:lpstr>Getting Started</vt:lpstr>
      <vt:lpstr>Scenario – A Researcher</vt:lpstr>
      <vt:lpstr>Demo</vt:lpstr>
      <vt:lpstr>Scenario Services Solution</vt:lpstr>
      <vt:lpstr>Starship Commander</vt:lpstr>
      <vt:lpstr>Summary</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HPC and Azure Container Service</dc:title>
  <dc:creator>Gavin Gear</dc:creator>
  <cp:lastModifiedBy>Colin Melia</cp:lastModifiedBy>
  <cp:revision>359</cp:revision>
  <dcterms:created xsi:type="dcterms:W3CDTF">2016-04-21T18:51:19Z</dcterms:created>
  <dcterms:modified xsi:type="dcterms:W3CDTF">2017-05-08T14:05:44Z</dcterms:modified>
</cp:coreProperties>
</file>